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embeddedFontLst>
    <p:embeddedFont>
      <p:font typeface="Crimson Pro"/>
      <p:regular r:id="rId17"/>
    </p:embeddedFont>
    <p:embeddedFont>
      <p:font typeface="Crimson Pro"/>
      <p:regular r:id="rId18"/>
    </p:embeddedFont>
    <p:embeddedFont>
      <p:font typeface="Crimson Pro"/>
      <p:regular r:id="rId19"/>
    </p:embeddedFont>
    <p:embeddedFont>
      <p:font typeface="Crimson Pro"/>
      <p:regular r:id="rId20"/>
    </p:embeddedFont>
    <p:embeddedFont>
      <p:font typeface="Open Sans"/>
      <p:regular r:id="rId21"/>
    </p:embeddedFont>
    <p:embeddedFont>
      <p:font typeface="Open Sans"/>
      <p:regular r:id="rId22"/>
    </p:embeddedFont>
    <p:embeddedFont>
      <p:font typeface="Open Sans"/>
      <p:regular r:id="rId23"/>
    </p:embeddedFont>
    <p:embeddedFont>
      <p:font typeface="Open Sans"/>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2.png>
</file>

<file path=ppt/media/image-10-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2-1.png>
</file>

<file path=ppt/media/image-3-1.png>
</file>

<file path=ppt/media/image-4-1.png>
</file>

<file path=ppt/media/image-4-2.png>
</file>

<file path=ppt/media/image-4-3.png>
</file>

<file path=ppt/media/image-4-4.png>
</file>

<file path=ppt/media/image-4-5.png>
</file>

<file path=ppt/media/image-5-1.png>
</file>

<file path=ppt/media/image-5-2.png>
</file>

<file path=ppt/media/image-5-3.png>
</file>

<file path=ppt/media/image-5-4.png>
</file>

<file path=ppt/media/image-7-1.png>
</file>

<file path=ppt/media/image-7-2.png>
</file>

<file path=ppt/media/image-7-3.png>
</file>

<file path=ppt/media/image-7-4.png>
</file>

<file path=ppt/media/image-7-5.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slideLayout" Target="../slideLayouts/slideLayout5.xml"/><Relationship Id="rId7"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slideLayout" Target="../slideLayouts/slideLayout8.xml"/><Relationship Id="rId7"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slideLayout" Target="../slideLayouts/slideLayout10.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538532"/>
            <a:ext cx="7083385" cy="708779"/>
          </a:xfrm>
          <a:prstGeom prst="rect">
            <a:avLst/>
          </a:prstGeom>
          <a:noFill/>
          <a:ln/>
        </p:spPr>
        <p:txBody>
          <a:bodyPr wrap="none" lIns="0" tIns="0" rIns="0" bIns="0" rtlCol="0" anchor="t"/>
          <a:lstStyle/>
          <a:p>
            <a:pPr algn="l" indent="0" marL="0">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Introduction to IDEs and Java</a:t>
            </a:r>
            <a:endParaRPr lang="en-US" sz="4450" dirty="0"/>
          </a:p>
        </p:txBody>
      </p:sp>
      <p:sp>
        <p:nvSpPr>
          <p:cNvPr id="4" name="Text 1"/>
          <p:cNvSpPr/>
          <p:nvPr/>
        </p:nvSpPr>
        <p:spPr>
          <a:xfrm>
            <a:off x="793790" y="3587472"/>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443728"/>
                </a:solidFill>
                <a:latin typeface="Open Sans" pitchFamily="34" charset="0"/>
                <a:ea typeface="Open Sans" pitchFamily="34" charset="-122"/>
                <a:cs typeface="Open Sans" pitchFamily="34" charset="-120"/>
              </a:rPr>
              <a:t>This presentation provides an overview of Integrated Development Environments (IDEs) and the Java programming language. We will explore the key features of IDEs, popular examples, and the core components of Java.</a:t>
            </a:r>
            <a:endParaRPr lang="en-US" sz="1750" dirty="0"/>
          </a:p>
        </p:txBody>
      </p:sp>
      <p:sp>
        <p:nvSpPr>
          <p:cNvPr id="5" name="Shape 2"/>
          <p:cNvSpPr/>
          <p:nvPr/>
        </p:nvSpPr>
        <p:spPr>
          <a:xfrm>
            <a:off x="793790" y="5311140"/>
            <a:ext cx="362903" cy="362903"/>
          </a:xfrm>
          <a:prstGeom prst="roundRect">
            <a:avLst>
              <a:gd name="adj" fmla="val 25194296"/>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801410" y="5318760"/>
            <a:ext cx="347663" cy="347663"/>
          </a:xfrm>
          <a:prstGeom prst="rect">
            <a:avLst/>
          </a:prstGeom>
        </p:spPr>
      </p:pic>
      <p:sp>
        <p:nvSpPr>
          <p:cNvPr id="7" name="Text 3"/>
          <p:cNvSpPr/>
          <p:nvPr/>
        </p:nvSpPr>
        <p:spPr>
          <a:xfrm>
            <a:off x="1270040" y="5294233"/>
            <a:ext cx="4103132" cy="396835"/>
          </a:xfrm>
          <a:prstGeom prst="rect">
            <a:avLst/>
          </a:prstGeom>
          <a:noFill/>
          <a:ln/>
        </p:spPr>
        <p:txBody>
          <a:bodyPr wrap="none" lIns="0" tIns="0" rIns="0" bIns="0" rtlCol="0" anchor="t"/>
          <a:lstStyle/>
          <a:p>
            <a:pPr algn="l" indent="0" marL="0">
              <a:lnSpc>
                <a:spcPts val="3100"/>
              </a:lnSpc>
              <a:buNone/>
            </a:pPr>
            <a:r>
              <a:rPr lang="en-US" sz="2200" b="1" dirty="0">
                <a:solidFill>
                  <a:srgbClr val="443728"/>
                </a:solidFill>
                <a:latin typeface="Open Sans Bold" pitchFamily="34" charset="0"/>
                <a:ea typeface="Open Sans Bold" pitchFamily="34" charset="-122"/>
                <a:cs typeface="Open Sans Bold" pitchFamily="34" charset="-120"/>
              </a:rPr>
              <a:t>by Muhammad Qaiser Bashir</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642586"/>
            <a:ext cx="5670590" cy="708779"/>
          </a:xfrm>
          <a:prstGeom prst="rect">
            <a:avLst/>
          </a:prstGeom>
          <a:noFill/>
          <a:ln/>
        </p:spPr>
        <p:txBody>
          <a:bodyPr wrap="none" lIns="0" tIns="0" rIns="0" bIns="0" rtlCol="0" anchor="t"/>
          <a:lstStyle/>
          <a:p>
            <a:pPr algn="l" indent="0" marL="0">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Conclusion</a:t>
            </a:r>
            <a:endParaRPr lang="en-US" sz="4450" dirty="0"/>
          </a:p>
        </p:txBody>
      </p:sp>
      <p:sp>
        <p:nvSpPr>
          <p:cNvPr id="4" name="Shape 1"/>
          <p:cNvSpPr/>
          <p:nvPr/>
        </p:nvSpPr>
        <p:spPr>
          <a:xfrm>
            <a:off x="793790" y="2946678"/>
            <a:ext cx="510302" cy="510302"/>
          </a:xfrm>
          <a:prstGeom prst="roundRect">
            <a:avLst>
              <a:gd name="adj" fmla="val 18669"/>
            </a:avLst>
          </a:prstGeom>
          <a:solidFill>
            <a:srgbClr val="EBE2E0"/>
          </a:solidFill>
          <a:ln w="7620">
            <a:solidFill>
              <a:srgbClr val="D1C8C6"/>
            </a:solidFill>
            <a:prstDash val="solid"/>
          </a:ln>
        </p:spPr>
      </p:sp>
      <p:sp>
        <p:nvSpPr>
          <p:cNvPr id="5" name="Text 2"/>
          <p:cNvSpPr/>
          <p:nvPr/>
        </p:nvSpPr>
        <p:spPr>
          <a:xfrm>
            <a:off x="1530906" y="294667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Enhancement</a:t>
            </a:r>
            <a:endParaRPr lang="en-US" sz="2200" dirty="0"/>
          </a:p>
        </p:txBody>
      </p:sp>
      <p:sp>
        <p:nvSpPr>
          <p:cNvPr id="6" name="Text 3"/>
          <p:cNvSpPr/>
          <p:nvPr/>
        </p:nvSpPr>
        <p:spPr>
          <a:xfrm>
            <a:off x="1530906" y="3437096"/>
            <a:ext cx="2927747" cy="1088708"/>
          </a:xfrm>
          <a:prstGeom prst="rect">
            <a:avLst/>
          </a:prstGeom>
          <a:noFill/>
          <a:ln/>
        </p:spPr>
        <p:txBody>
          <a:bodyPr wrap="square" lIns="0" tIns="0" rIns="0" bIns="0" rtlCol="0" anchor="t"/>
          <a:lstStyle/>
          <a:p>
            <a:pPr algn="l" indent="0" marL="0">
              <a:lnSpc>
                <a:spcPts val="2850"/>
              </a:lnSpc>
              <a:buNone/>
            </a:pPr>
            <a:r>
              <a:rPr lang="en-US" sz="1750" dirty="0">
                <a:solidFill>
                  <a:srgbClr val="443728"/>
                </a:solidFill>
                <a:latin typeface="Open Sans" pitchFamily="34" charset="0"/>
                <a:ea typeface="Open Sans" pitchFamily="34" charset="-122"/>
                <a:cs typeface="Open Sans" pitchFamily="34" charset="-120"/>
              </a:rPr>
              <a:t>IDEs significantly enhance productivity by providing a comprehensive toolset.</a:t>
            </a:r>
            <a:endParaRPr lang="en-US" sz="1750" dirty="0"/>
          </a:p>
        </p:txBody>
      </p:sp>
      <p:sp>
        <p:nvSpPr>
          <p:cNvPr id="7" name="Shape 4"/>
          <p:cNvSpPr/>
          <p:nvPr/>
        </p:nvSpPr>
        <p:spPr>
          <a:xfrm>
            <a:off x="4685467" y="2946678"/>
            <a:ext cx="510302" cy="510302"/>
          </a:xfrm>
          <a:prstGeom prst="roundRect">
            <a:avLst>
              <a:gd name="adj" fmla="val 18669"/>
            </a:avLst>
          </a:prstGeom>
          <a:solidFill>
            <a:srgbClr val="EBE2E0"/>
          </a:solidFill>
          <a:ln w="7620">
            <a:solidFill>
              <a:srgbClr val="D1C8C6"/>
            </a:solidFill>
            <a:prstDash val="solid"/>
          </a:ln>
        </p:spPr>
      </p:sp>
      <p:sp>
        <p:nvSpPr>
          <p:cNvPr id="8" name="Text 5"/>
          <p:cNvSpPr/>
          <p:nvPr/>
        </p:nvSpPr>
        <p:spPr>
          <a:xfrm>
            <a:off x="5422583" y="294667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Popular</a:t>
            </a:r>
            <a:endParaRPr lang="en-US" sz="2200" dirty="0"/>
          </a:p>
        </p:txBody>
      </p:sp>
      <p:sp>
        <p:nvSpPr>
          <p:cNvPr id="9" name="Text 6"/>
          <p:cNvSpPr/>
          <p:nvPr/>
        </p:nvSpPr>
        <p:spPr>
          <a:xfrm>
            <a:off x="5422583" y="3437096"/>
            <a:ext cx="2927747" cy="1451610"/>
          </a:xfrm>
          <a:prstGeom prst="rect">
            <a:avLst/>
          </a:prstGeom>
          <a:noFill/>
          <a:ln/>
        </p:spPr>
        <p:txBody>
          <a:bodyPr wrap="square" lIns="0" tIns="0" rIns="0" bIns="0" rtlCol="0" anchor="t"/>
          <a:lstStyle/>
          <a:p>
            <a:pPr algn="l" indent="0" marL="0">
              <a:lnSpc>
                <a:spcPts val="2850"/>
              </a:lnSpc>
              <a:buNone/>
            </a:pPr>
            <a:r>
              <a:rPr lang="en-US" sz="1750" dirty="0">
                <a:solidFill>
                  <a:srgbClr val="443728"/>
                </a:solidFill>
                <a:latin typeface="Open Sans" pitchFamily="34" charset="0"/>
                <a:ea typeface="Open Sans" pitchFamily="34" charset="-122"/>
                <a:cs typeface="Open Sans" pitchFamily="34" charset="-120"/>
              </a:rPr>
              <a:t>Java's platform independence and robust features make it a popular choice.</a:t>
            </a:r>
            <a:endParaRPr lang="en-US" sz="1750" dirty="0"/>
          </a:p>
        </p:txBody>
      </p:sp>
      <p:sp>
        <p:nvSpPr>
          <p:cNvPr id="10" name="Shape 7"/>
          <p:cNvSpPr/>
          <p:nvPr/>
        </p:nvSpPr>
        <p:spPr>
          <a:xfrm>
            <a:off x="793790" y="5370671"/>
            <a:ext cx="510302" cy="510302"/>
          </a:xfrm>
          <a:prstGeom prst="roundRect">
            <a:avLst>
              <a:gd name="adj" fmla="val 18669"/>
            </a:avLst>
          </a:prstGeom>
          <a:solidFill>
            <a:srgbClr val="EBE2E0"/>
          </a:solidFill>
          <a:ln w="7620">
            <a:solidFill>
              <a:srgbClr val="D1C8C6"/>
            </a:solidFill>
            <a:prstDash val="solid"/>
          </a:ln>
        </p:spPr>
      </p:sp>
      <p:sp>
        <p:nvSpPr>
          <p:cNvPr id="11" name="Text 8"/>
          <p:cNvSpPr/>
          <p:nvPr/>
        </p:nvSpPr>
        <p:spPr>
          <a:xfrm>
            <a:off x="1530906" y="5370671"/>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Efficient</a:t>
            </a:r>
            <a:endParaRPr lang="en-US" sz="2200" dirty="0"/>
          </a:p>
        </p:txBody>
      </p:sp>
      <p:sp>
        <p:nvSpPr>
          <p:cNvPr id="12" name="Text 9"/>
          <p:cNvSpPr/>
          <p:nvPr/>
        </p:nvSpPr>
        <p:spPr>
          <a:xfrm>
            <a:off x="1530906" y="5861090"/>
            <a:ext cx="6819305" cy="725805"/>
          </a:xfrm>
          <a:prstGeom prst="rect">
            <a:avLst/>
          </a:prstGeom>
          <a:noFill/>
          <a:ln/>
        </p:spPr>
        <p:txBody>
          <a:bodyPr wrap="square" lIns="0" tIns="0" rIns="0" bIns="0" rtlCol="0" anchor="t"/>
          <a:lstStyle/>
          <a:p>
            <a:pPr algn="l" indent="0" marL="0">
              <a:lnSpc>
                <a:spcPts val="2850"/>
              </a:lnSpc>
              <a:buNone/>
            </a:pPr>
            <a:r>
              <a:rPr lang="en-US" sz="1750" dirty="0">
                <a:solidFill>
                  <a:srgbClr val="443728"/>
                </a:solidFill>
                <a:latin typeface="Open Sans" pitchFamily="34" charset="0"/>
                <a:ea typeface="Open Sans" pitchFamily="34" charset="-122"/>
                <a:cs typeface="Open Sans" pitchFamily="34" charset="-120"/>
              </a:rPr>
              <a:t>Combining Java with an IDE creates a productive development environment.</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461135"/>
            <a:ext cx="5670590" cy="708779"/>
          </a:xfrm>
          <a:prstGeom prst="rect">
            <a:avLst/>
          </a:prstGeom>
          <a:noFill/>
          <a:ln/>
        </p:spPr>
        <p:txBody>
          <a:bodyPr wrap="none" lIns="0" tIns="0" rIns="0" bIns="0" rtlCol="0" anchor="t"/>
          <a:lstStyle/>
          <a:p>
            <a:pPr algn="l" indent="0" marL="0">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What is an IDE?</a:t>
            </a:r>
            <a:endParaRPr lang="en-US" sz="4450" dirty="0"/>
          </a:p>
        </p:txBody>
      </p:sp>
      <p:sp>
        <p:nvSpPr>
          <p:cNvPr id="4" name="Shape 1"/>
          <p:cNvSpPr/>
          <p:nvPr/>
        </p:nvSpPr>
        <p:spPr>
          <a:xfrm>
            <a:off x="793790" y="2765227"/>
            <a:ext cx="510302" cy="510302"/>
          </a:xfrm>
          <a:prstGeom prst="roundRect">
            <a:avLst>
              <a:gd name="adj" fmla="val 18669"/>
            </a:avLst>
          </a:prstGeom>
          <a:solidFill>
            <a:srgbClr val="EBE2E0"/>
          </a:solidFill>
          <a:ln w="7620">
            <a:solidFill>
              <a:srgbClr val="D1C8C6"/>
            </a:solidFill>
            <a:prstDash val="solid"/>
          </a:ln>
        </p:spPr>
      </p:sp>
      <p:sp>
        <p:nvSpPr>
          <p:cNvPr id="5" name="Text 2"/>
          <p:cNvSpPr/>
          <p:nvPr/>
        </p:nvSpPr>
        <p:spPr>
          <a:xfrm>
            <a:off x="1530906" y="2765227"/>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Definition</a:t>
            </a:r>
            <a:endParaRPr lang="en-US" sz="2200" dirty="0"/>
          </a:p>
        </p:txBody>
      </p:sp>
      <p:sp>
        <p:nvSpPr>
          <p:cNvPr id="6" name="Text 3"/>
          <p:cNvSpPr/>
          <p:nvPr/>
        </p:nvSpPr>
        <p:spPr>
          <a:xfrm>
            <a:off x="1530906" y="3255645"/>
            <a:ext cx="2927747" cy="1814513"/>
          </a:xfrm>
          <a:prstGeom prst="rect">
            <a:avLst/>
          </a:prstGeom>
          <a:noFill/>
          <a:ln/>
        </p:spPr>
        <p:txBody>
          <a:bodyPr wrap="square" lIns="0" tIns="0" rIns="0" bIns="0" rtlCol="0" anchor="t"/>
          <a:lstStyle/>
          <a:p>
            <a:pPr algn="l" indent="0" marL="0">
              <a:lnSpc>
                <a:spcPts val="2850"/>
              </a:lnSpc>
              <a:buNone/>
            </a:pPr>
            <a:r>
              <a:rPr lang="en-US" sz="1750" dirty="0">
                <a:solidFill>
                  <a:srgbClr val="443728"/>
                </a:solidFill>
                <a:latin typeface="Open Sans" pitchFamily="34" charset="0"/>
                <a:ea typeface="Open Sans" pitchFamily="34" charset="-122"/>
                <a:cs typeface="Open Sans" pitchFamily="34" charset="-120"/>
              </a:rPr>
              <a:t>An Integrated Development Environment (IDE) provides comprehensive facilities to computer programmers for software development.</a:t>
            </a:r>
            <a:endParaRPr lang="en-US" sz="1750" dirty="0"/>
          </a:p>
        </p:txBody>
      </p:sp>
      <p:sp>
        <p:nvSpPr>
          <p:cNvPr id="7" name="Shape 4"/>
          <p:cNvSpPr/>
          <p:nvPr/>
        </p:nvSpPr>
        <p:spPr>
          <a:xfrm>
            <a:off x="4685467" y="2765227"/>
            <a:ext cx="510302" cy="510302"/>
          </a:xfrm>
          <a:prstGeom prst="roundRect">
            <a:avLst>
              <a:gd name="adj" fmla="val 18669"/>
            </a:avLst>
          </a:prstGeom>
          <a:solidFill>
            <a:srgbClr val="EBE2E0"/>
          </a:solidFill>
          <a:ln w="7620">
            <a:solidFill>
              <a:srgbClr val="D1C8C6"/>
            </a:solidFill>
            <a:prstDash val="solid"/>
          </a:ln>
        </p:spPr>
      </p:sp>
      <p:sp>
        <p:nvSpPr>
          <p:cNvPr id="8" name="Text 5"/>
          <p:cNvSpPr/>
          <p:nvPr/>
        </p:nvSpPr>
        <p:spPr>
          <a:xfrm>
            <a:off x="5422583" y="2765227"/>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Key Features</a:t>
            </a:r>
            <a:endParaRPr lang="en-US" sz="2200" dirty="0"/>
          </a:p>
        </p:txBody>
      </p:sp>
      <p:sp>
        <p:nvSpPr>
          <p:cNvPr id="9" name="Text 6"/>
          <p:cNvSpPr/>
          <p:nvPr/>
        </p:nvSpPr>
        <p:spPr>
          <a:xfrm>
            <a:off x="5422583" y="3255645"/>
            <a:ext cx="2927747" cy="1451610"/>
          </a:xfrm>
          <a:prstGeom prst="rect">
            <a:avLst/>
          </a:prstGeom>
          <a:noFill/>
          <a:ln/>
        </p:spPr>
        <p:txBody>
          <a:bodyPr wrap="square" lIns="0" tIns="0" rIns="0" bIns="0" rtlCol="0" anchor="t"/>
          <a:lstStyle/>
          <a:p>
            <a:pPr algn="l" indent="0" marL="0">
              <a:lnSpc>
                <a:spcPts val="2850"/>
              </a:lnSpc>
              <a:buNone/>
            </a:pPr>
            <a:r>
              <a:rPr lang="en-US" sz="1750" dirty="0">
                <a:solidFill>
                  <a:srgbClr val="443728"/>
                </a:solidFill>
                <a:latin typeface="Open Sans" pitchFamily="34" charset="0"/>
                <a:ea typeface="Open Sans" pitchFamily="34" charset="-122"/>
                <a:cs typeface="Open Sans" pitchFamily="34" charset="-120"/>
              </a:rPr>
              <a:t>It combines a source code editor, build automation tools, and a debugger in a single, unified interface.</a:t>
            </a:r>
            <a:endParaRPr lang="en-US" sz="1750" dirty="0"/>
          </a:p>
        </p:txBody>
      </p:sp>
      <p:sp>
        <p:nvSpPr>
          <p:cNvPr id="10" name="Shape 7"/>
          <p:cNvSpPr/>
          <p:nvPr/>
        </p:nvSpPr>
        <p:spPr>
          <a:xfrm>
            <a:off x="793790" y="5552123"/>
            <a:ext cx="510302" cy="510302"/>
          </a:xfrm>
          <a:prstGeom prst="roundRect">
            <a:avLst>
              <a:gd name="adj" fmla="val 18669"/>
            </a:avLst>
          </a:prstGeom>
          <a:solidFill>
            <a:srgbClr val="EBE2E0"/>
          </a:solidFill>
          <a:ln w="7620">
            <a:solidFill>
              <a:srgbClr val="D1C8C6"/>
            </a:solidFill>
            <a:prstDash val="solid"/>
          </a:ln>
        </p:spPr>
      </p:sp>
      <p:sp>
        <p:nvSpPr>
          <p:cNvPr id="11" name="Text 8"/>
          <p:cNvSpPr/>
          <p:nvPr/>
        </p:nvSpPr>
        <p:spPr>
          <a:xfrm>
            <a:off x="1530906" y="5552123"/>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Purpose</a:t>
            </a:r>
            <a:endParaRPr lang="en-US" sz="2200" dirty="0"/>
          </a:p>
        </p:txBody>
      </p:sp>
      <p:sp>
        <p:nvSpPr>
          <p:cNvPr id="12" name="Text 9"/>
          <p:cNvSpPr/>
          <p:nvPr/>
        </p:nvSpPr>
        <p:spPr>
          <a:xfrm>
            <a:off x="1530906" y="6042541"/>
            <a:ext cx="6819305" cy="725805"/>
          </a:xfrm>
          <a:prstGeom prst="rect">
            <a:avLst/>
          </a:prstGeom>
          <a:noFill/>
          <a:ln/>
        </p:spPr>
        <p:txBody>
          <a:bodyPr wrap="square" lIns="0" tIns="0" rIns="0" bIns="0" rtlCol="0" anchor="t"/>
          <a:lstStyle/>
          <a:p>
            <a:pPr algn="l" indent="0" marL="0">
              <a:lnSpc>
                <a:spcPts val="2850"/>
              </a:lnSpc>
              <a:buNone/>
            </a:pPr>
            <a:r>
              <a:rPr lang="en-US" sz="1750" dirty="0">
                <a:solidFill>
                  <a:srgbClr val="443728"/>
                </a:solidFill>
                <a:latin typeface="Open Sans" pitchFamily="34" charset="0"/>
                <a:ea typeface="Open Sans" pitchFamily="34" charset="-122"/>
                <a:cs typeface="Open Sans" pitchFamily="34" charset="-120"/>
              </a:rPr>
              <a:t>The primary aim of an IDE is to increase developer productivity by streamlining the development process.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672001"/>
          </a:xfrm>
          <a:prstGeom prst="rect">
            <a:avLst/>
          </a:prstGeom>
        </p:spPr>
      </p:pic>
      <p:sp>
        <p:nvSpPr>
          <p:cNvPr id="3" name="Text 0"/>
          <p:cNvSpPr/>
          <p:nvPr/>
        </p:nvSpPr>
        <p:spPr>
          <a:xfrm>
            <a:off x="748070" y="3260884"/>
            <a:ext cx="5344001" cy="667941"/>
          </a:xfrm>
          <a:prstGeom prst="rect">
            <a:avLst/>
          </a:prstGeom>
          <a:noFill/>
          <a:ln/>
        </p:spPr>
        <p:txBody>
          <a:bodyPr wrap="none" lIns="0" tIns="0" rIns="0" bIns="0" rtlCol="0" anchor="t"/>
          <a:lstStyle/>
          <a:p>
            <a:pPr algn="l" indent="0" marL="0">
              <a:lnSpc>
                <a:spcPts val="5250"/>
              </a:lnSpc>
              <a:buNone/>
            </a:pPr>
            <a:r>
              <a:rPr lang="en-US" sz="4200" b="1" dirty="0">
                <a:solidFill>
                  <a:srgbClr val="443728"/>
                </a:solidFill>
                <a:latin typeface="Crimson Pro Bold" pitchFamily="34" charset="0"/>
                <a:ea typeface="Crimson Pro Bold" pitchFamily="34" charset="-122"/>
                <a:cs typeface="Crimson Pro Bold" pitchFamily="34" charset="-120"/>
              </a:rPr>
              <a:t>Popular IDE Examples</a:t>
            </a:r>
            <a:endParaRPr lang="en-US" sz="4200" dirty="0"/>
          </a:p>
        </p:txBody>
      </p:sp>
      <p:sp>
        <p:nvSpPr>
          <p:cNvPr id="4" name="Shape 1"/>
          <p:cNvSpPr/>
          <p:nvPr/>
        </p:nvSpPr>
        <p:spPr>
          <a:xfrm>
            <a:off x="748070" y="4249460"/>
            <a:ext cx="6460331" cy="1588770"/>
          </a:xfrm>
          <a:prstGeom prst="roundRect">
            <a:avLst>
              <a:gd name="adj" fmla="val 5651"/>
            </a:avLst>
          </a:prstGeom>
          <a:solidFill>
            <a:srgbClr val="EBE2E0"/>
          </a:solidFill>
          <a:ln w="7620">
            <a:solidFill>
              <a:srgbClr val="D1C8C6"/>
            </a:solidFill>
            <a:prstDash val="solid"/>
          </a:ln>
        </p:spPr>
      </p:sp>
      <p:sp>
        <p:nvSpPr>
          <p:cNvPr id="5" name="Text 2"/>
          <p:cNvSpPr/>
          <p:nvPr/>
        </p:nvSpPr>
        <p:spPr>
          <a:xfrm>
            <a:off x="969407" y="4470797"/>
            <a:ext cx="2672001" cy="333970"/>
          </a:xfrm>
          <a:prstGeom prst="rect">
            <a:avLst/>
          </a:prstGeom>
          <a:noFill/>
          <a:ln/>
        </p:spPr>
        <p:txBody>
          <a:bodyPr wrap="none" lIns="0" tIns="0" rIns="0" bIns="0" rtlCol="0" anchor="t"/>
          <a:lstStyle/>
          <a:p>
            <a:pPr algn="l" indent="0" marL="0">
              <a:lnSpc>
                <a:spcPts val="2600"/>
              </a:lnSpc>
              <a:buNone/>
            </a:pPr>
            <a:r>
              <a:rPr lang="en-US" sz="2100" b="1" dirty="0">
                <a:solidFill>
                  <a:srgbClr val="443728"/>
                </a:solidFill>
                <a:latin typeface="Crimson Pro Bold" pitchFamily="34" charset="0"/>
                <a:ea typeface="Crimson Pro Bold" pitchFamily="34" charset="-122"/>
                <a:cs typeface="Crimson Pro Bold" pitchFamily="34" charset="-120"/>
              </a:rPr>
              <a:t>Eclipse</a:t>
            </a:r>
            <a:endParaRPr lang="en-US" sz="2100" dirty="0"/>
          </a:p>
        </p:txBody>
      </p:sp>
      <p:sp>
        <p:nvSpPr>
          <p:cNvPr id="6" name="Text 3"/>
          <p:cNvSpPr/>
          <p:nvPr/>
        </p:nvSpPr>
        <p:spPr>
          <a:xfrm>
            <a:off x="969407" y="4932998"/>
            <a:ext cx="6017657" cy="683895"/>
          </a:xfrm>
          <a:prstGeom prst="rect">
            <a:avLst/>
          </a:prstGeom>
          <a:noFill/>
          <a:ln/>
        </p:spPr>
        <p:txBody>
          <a:bodyPr wrap="square" lIns="0" tIns="0" rIns="0" bIns="0" rtlCol="0" anchor="t"/>
          <a:lstStyle/>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An open-source and extensible IDE that supports multiple programming languages.</a:t>
            </a:r>
            <a:endParaRPr lang="en-US" sz="1650" dirty="0"/>
          </a:p>
        </p:txBody>
      </p:sp>
      <p:sp>
        <p:nvSpPr>
          <p:cNvPr id="7" name="Shape 4"/>
          <p:cNvSpPr/>
          <p:nvPr/>
        </p:nvSpPr>
        <p:spPr>
          <a:xfrm>
            <a:off x="7422118" y="4249460"/>
            <a:ext cx="6460331" cy="1588770"/>
          </a:xfrm>
          <a:prstGeom prst="roundRect">
            <a:avLst>
              <a:gd name="adj" fmla="val 5651"/>
            </a:avLst>
          </a:prstGeom>
          <a:solidFill>
            <a:srgbClr val="EBE2E0"/>
          </a:solidFill>
          <a:ln w="7620">
            <a:solidFill>
              <a:srgbClr val="D1C8C6"/>
            </a:solidFill>
            <a:prstDash val="solid"/>
          </a:ln>
        </p:spPr>
      </p:sp>
      <p:sp>
        <p:nvSpPr>
          <p:cNvPr id="8" name="Text 5"/>
          <p:cNvSpPr/>
          <p:nvPr/>
        </p:nvSpPr>
        <p:spPr>
          <a:xfrm>
            <a:off x="7643455" y="4470797"/>
            <a:ext cx="2672001" cy="333970"/>
          </a:xfrm>
          <a:prstGeom prst="rect">
            <a:avLst/>
          </a:prstGeom>
          <a:noFill/>
          <a:ln/>
        </p:spPr>
        <p:txBody>
          <a:bodyPr wrap="none" lIns="0" tIns="0" rIns="0" bIns="0" rtlCol="0" anchor="t"/>
          <a:lstStyle/>
          <a:p>
            <a:pPr algn="l" indent="0" marL="0">
              <a:lnSpc>
                <a:spcPts val="2600"/>
              </a:lnSpc>
              <a:buNone/>
            </a:pPr>
            <a:r>
              <a:rPr lang="en-US" sz="2100" b="1" dirty="0">
                <a:solidFill>
                  <a:srgbClr val="443728"/>
                </a:solidFill>
                <a:latin typeface="Crimson Pro Bold" pitchFamily="34" charset="0"/>
                <a:ea typeface="Crimson Pro Bold" pitchFamily="34" charset="-122"/>
                <a:cs typeface="Crimson Pro Bold" pitchFamily="34" charset="-120"/>
              </a:rPr>
              <a:t>IntelliJ IDEA</a:t>
            </a:r>
            <a:endParaRPr lang="en-US" sz="2100" dirty="0"/>
          </a:p>
        </p:txBody>
      </p:sp>
      <p:sp>
        <p:nvSpPr>
          <p:cNvPr id="9" name="Text 6"/>
          <p:cNvSpPr/>
          <p:nvPr/>
        </p:nvSpPr>
        <p:spPr>
          <a:xfrm>
            <a:off x="7643455" y="4932998"/>
            <a:ext cx="6017657" cy="683895"/>
          </a:xfrm>
          <a:prstGeom prst="rect">
            <a:avLst/>
          </a:prstGeom>
          <a:noFill/>
          <a:ln/>
        </p:spPr>
        <p:txBody>
          <a:bodyPr wrap="square" lIns="0" tIns="0" rIns="0" bIns="0" rtlCol="0" anchor="t"/>
          <a:lstStyle/>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A commercial IDE focused on developer productivity and smart code completion.</a:t>
            </a:r>
            <a:endParaRPr lang="en-US" sz="1650" dirty="0"/>
          </a:p>
        </p:txBody>
      </p:sp>
      <p:sp>
        <p:nvSpPr>
          <p:cNvPr id="10" name="Shape 7"/>
          <p:cNvSpPr/>
          <p:nvPr/>
        </p:nvSpPr>
        <p:spPr>
          <a:xfrm>
            <a:off x="748070" y="6051947"/>
            <a:ext cx="6460331" cy="1588770"/>
          </a:xfrm>
          <a:prstGeom prst="roundRect">
            <a:avLst>
              <a:gd name="adj" fmla="val 5651"/>
            </a:avLst>
          </a:prstGeom>
          <a:solidFill>
            <a:srgbClr val="EBE2E0"/>
          </a:solidFill>
          <a:ln w="7620">
            <a:solidFill>
              <a:srgbClr val="D1C8C6"/>
            </a:solidFill>
            <a:prstDash val="solid"/>
          </a:ln>
        </p:spPr>
      </p:sp>
      <p:sp>
        <p:nvSpPr>
          <p:cNvPr id="11" name="Text 8"/>
          <p:cNvSpPr/>
          <p:nvPr/>
        </p:nvSpPr>
        <p:spPr>
          <a:xfrm>
            <a:off x="969407" y="6273284"/>
            <a:ext cx="2672001" cy="333970"/>
          </a:xfrm>
          <a:prstGeom prst="rect">
            <a:avLst/>
          </a:prstGeom>
          <a:noFill/>
          <a:ln/>
        </p:spPr>
        <p:txBody>
          <a:bodyPr wrap="none" lIns="0" tIns="0" rIns="0" bIns="0" rtlCol="0" anchor="t"/>
          <a:lstStyle/>
          <a:p>
            <a:pPr algn="l" indent="0" marL="0">
              <a:lnSpc>
                <a:spcPts val="2600"/>
              </a:lnSpc>
              <a:buNone/>
            </a:pPr>
            <a:r>
              <a:rPr lang="en-US" sz="2100" b="1" dirty="0">
                <a:solidFill>
                  <a:srgbClr val="443728"/>
                </a:solidFill>
                <a:latin typeface="Crimson Pro Bold" pitchFamily="34" charset="0"/>
                <a:ea typeface="Crimson Pro Bold" pitchFamily="34" charset="-122"/>
                <a:cs typeface="Crimson Pro Bold" pitchFamily="34" charset="-120"/>
              </a:rPr>
              <a:t>Visual Studio</a:t>
            </a:r>
            <a:endParaRPr lang="en-US" sz="2100" dirty="0"/>
          </a:p>
        </p:txBody>
      </p:sp>
      <p:sp>
        <p:nvSpPr>
          <p:cNvPr id="12" name="Text 9"/>
          <p:cNvSpPr/>
          <p:nvPr/>
        </p:nvSpPr>
        <p:spPr>
          <a:xfrm>
            <a:off x="969407" y="6735485"/>
            <a:ext cx="6017657" cy="683895"/>
          </a:xfrm>
          <a:prstGeom prst="rect">
            <a:avLst/>
          </a:prstGeom>
          <a:noFill/>
          <a:ln/>
        </p:spPr>
        <p:txBody>
          <a:bodyPr wrap="square" lIns="0" tIns="0" rIns="0" bIns="0" rtlCol="0" anchor="t"/>
          <a:lstStyle/>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Microsoft's IDE that supports various languages, including C#, Python, and JavaScript.</a:t>
            </a:r>
            <a:endParaRPr lang="en-US" sz="1650" dirty="0"/>
          </a:p>
        </p:txBody>
      </p:sp>
      <p:sp>
        <p:nvSpPr>
          <p:cNvPr id="13" name="Shape 10"/>
          <p:cNvSpPr/>
          <p:nvPr/>
        </p:nvSpPr>
        <p:spPr>
          <a:xfrm>
            <a:off x="7422118" y="6051947"/>
            <a:ext cx="6460331" cy="1588770"/>
          </a:xfrm>
          <a:prstGeom prst="roundRect">
            <a:avLst>
              <a:gd name="adj" fmla="val 5651"/>
            </a:avLst>
          </a:prstGeom>
          <a:solidFill>
            <a:srgbClr val="EBE2E0"/>
          </a:solidFill>
          <a:ln w="7620">
            <a:solidFill>
              <a:srgbClr val="D1C8C6"/>
            </a:solidFill>
            <a:prstDash val="solid"/>
          </a:ln>
        </p:spPr>
      </p:sp>
      <p:sp>
        <p:nvSpPr>
          <p:cNvPr id="14" name="Text 11"/>
          <p:cNvSpPr/>
          <p:nvPr/>
        </p:nvSpPr>
        <p:spPr>
          <a:xfrm>
            <a:off x="7643455" y="6273284"/>
            <a:ext cx="2672001" cy="333970"/>
          </a:xfrm>
          <a:prstGeom prst="rect">
            <a:avLst/>
          </a:prstGeom>
          <a:noFill/>
          <a:ln/>
        </p:spPr>
        <p:txBody>
          <a:bodyPr wrap="none" lIns="0" tIns="0" rIns="0" bIns="0" rtlCol="0" anchor="t"/>
          <a:lstStyle/>
          <a:p>
            <a:pPr algn="l" indent="0" marL="0">
              <a:lnSpc>
                <a:spcPts val="2600"/>
              </a:lnSpc>
              <a:buNone/>
            </a:pPr>
            <a:r>
              <a:rPr lang="en-US" sz="2100" b="1" dirty="0">
                <a:solidFill>
                  <a:srgbClr val="443728"/>
                </a:solidFill>
                <a:latin typeface="Crimson Pro Bold" pitchFamily="34" charset="0"/>
                <a:ea typeface="Crimson Pro Bold" pitchFamily="34" charset="-122"/>
                <a:cs typeface="Crimson Pro Bold" pitchFamily="34" charset="-120"/>
              </a:rPr>
              <a:t>Android Studio</a:t>
            </a:r>
            <a:endParaRPr lang="en-US" sz="2100" dirty="0"/>
          </a:p>
        </p:txBody>
      </p:sp>
      <p:sp>
        <p:nvSpPr>
          <p:cNvPr id="15" name="Text 12"/>
          <p:cNvSpPr/>
          <p:nvPr/>
        </p:nvSpPr>
        <p:spPr>
          <a:xfrm>
            <a:off x="7643455" y="6735485"/>
            <a:ext cx="6017657" cy="341948"/>
          </a:xfrm>
          <a:prstGeom prst="rect">
            <a:avLst/>
          </a:prstGeom>
          <a:noFill/>
          <a:ln/>
        </p:spPr>
        <p:txBody>
          <a:bodyPr wrap="none" lIns="0" tIns="0" rIns="0" bIns="0" rtlCol="0" anchor="t"/>
          <a:lstStyle/>
          <a:p>
            <a:pPr algn="l" indent="0" marL="0">
              <a:lnSpc>
                <a:spcPts val="2650"/>
              </a:lnSpc>
              <a:buNone/>
            </a:pPr>
            <a:r>
              <a:rPr lang="en-US" sz="1650" dirty="0">
                <a:solidFill>
                  <a:srgbClr val="443728"/>
                </a:solidFill>
                <a:latin typeface="Open Sans" pitchFamily="34" charset="0"/>
                <a:ea typeface="Open Sans" pitchFamily="34" charset="-122"/>
                <a:cs typeface="Open Sans" pitchFamily="34" charset="-120"/>
              </a:rPr>
              <a:t>Specifically designed for Android app development.</a:t>
            </a:r>
            <a:endParaRPr lang="en-US"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86527" y="618768"/>
            <a:ext cx="5618559" cy="702231"/>
          </a:xfrm>
          <a:prstGeom prst="rect">
            <a:avLst/>
          </a:prstGeom>
          <a:noFill/>
          <a:ln/>
        </p:spPr>
        <p:txBody>
          <a:bodyPr wrap="none" lIns="0" tIns="0" rIns="0" bIns="0" rtlCol="0" anchor="t"/>
          <a:lstStyle/>
          <a:p>
            <a:pPr algn="l" indent="0" marL="0">
              <a:lnSpc>
                <a:spcPts val="5500"/>
              </a:lnSpc>
              <a:buNone/>
            </a:pPr>
            <a:r>
              <a:rPr lang="en-US" sz="4400" b="1" dirty="0">
                <a:solidFill>
                  <a:srgbClr val="443728"/>
                </a:solidFill>
                <a:latin typeface="Crimson Pro Bold" pitchFamily="34" charset="0"/>
                <a:ea typeface="Crimson Pro Bold" pitchFamily="34" charset="-122"/>
                <a:cs typeface="Crimson Pro Bold" pitchFamily="34" charset="-120"/>
              </a:rPr>
              <a:t>Key Features of IDEs</a:t>
            </a:r>
            <a:endParaRPr lang="en-US" sz="4400" dirty="0"/>
          </a:p>
        </p:txBody>
      </p:sp>
      <p:pic>
        <p:nvPicPr>
          <p:cNvPr id="4" name="Image 1" descr="preencoded.png">    </p:cNvPr>
          <p:cNvPicPr>
            <a:picLocks noChangeAspect="1"/>
          </p:cNvPicPr>
          <p:nvPr/>
        </p:nvPicPr>
        <p:blipFill>
          <a:blip r:embed="rId2"/>
          <a:stretch>
            <a:fillRect/>
          </a:stretch>
        </p:blipFill>
        <p:spPr>
          <a:xfrm>
            <a:off x="786527" y="1697355"/>
            <a:ext cx="276225" cy="276225"/>
          </a:xfrm>
          <a:prstGeom prst="rect">
            <a:avLst/>
          </a:prstGeom>
        </p:spPr>
      </p:pic>
      <p:sp>
        <p:nvSpPr>
          <p:cNvPr id="5" name="Text 1"/>
          <p:cNvSpPr/>
          <p:nvPr/>
        </p:nvSpPr>
        <p:spPr>
          <a:xfrm>
            <a:off x="1287423" y="1658064"/>
            <a:ext cx="1797963" cy="702469"/>
          </a:xfrm>
          <a:prstGeom prst="rect">
            <a:avLst/>
          </a:prstGeom>
          <a:noFill/>
          <a:ln/>
        </p:spPr>
        <p:txBody>
          <a:bodyPr wrap="square" lIns="0" tIns="0" rIns="0" bIns="0" rtlCol="0" anchor="t"/>
          <a:lstStyle/>
          <a:p>
            <a:pPr algn="l" indent="0" marL="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Code Completion</a:t>
            </a:r>
            <a:endParaRPr lang="en-US" sz="2200" dirty="0"/>
          </a:p>
        </p:txBody>
      </p:sp>
      <p:sp>
        <p:nvSpPr>
          <p:cNvPr id="6" name="Text 2"/>
          <p:cNvSpPr/>
          <p:nvPr/>
        </p:nvSpPr>
        <p:spPr>
          <a:xfrm>
            <a:off x="1287423" y="2495312"/>
            <a:ext cx="1797963" cy="2157413"/>
          </a:xfrm>
          <a:prstGeom prst="rect">
            <a:avLst/>
          </a:prstGeom>
          <a:noFill/>
          <a:ln/>
        </p:spPr>
        <p:txBody>
          <a:bodyPr wrap="square" lIns="0" tIns="0" rIns="0" bIns="0" rtlCol="0" anchor="t"/>
          <a:lstStyle/>
          <a:p>
            <a:pPr algn="l" indent="0" marL="0">
              <a:lnSpc>
                <a:spcPts val="2800"/>
              </a:lnSpc>
              <a:buNone/>
            </a:pPr>
            <a:r>
              <a:rPr lang="en-US" sz="1750" dirty="0">
                <a:solidFill>
                  <a:srgbClr val="443728"/>
                </a:solidFill>
                <a:latin typeface="Open Sans" pitchFamily="34" charset="0"/>
                <a:ea typeface="Open Sans" pitchFamily="34" charset="-122"/>
                <a:cs typeface="Open Sans" pitchFamily="34" charset="-120"/>
              </a:rPr>
              <a:t>Suggests code snippets, reducing typing errors and improving speed.</a:t>
            </a:r>
            <a:endParaRPr lang="en-US" sz="1750" dirty="0"/>
          </a:p>
        </p:txBody>
      </p:sp>
      <p:pic>
        <p:nvPicPr>
          <p:cNvPr id="7" name="Image 2" descr="preencoded.png">    </p:cNvPr>
          <p:cNvPicPr>
            <a:picLocks noChangeAspect="1"/>
          </p:cNvPicPr>
          <p:nvPr/>
        </p:nvPicPr>
        <p:blipFill>
          <a:blip r:embed="rId3"/>
          <a:stretch>
            <a:fillRect/>
          </a:stretch>
        </p:blipFill>
        <p:spPr>
          <a:xfrm>
            <a:off x="3422452" y="1697355"/>
            <a:ext cx="276344" cy="276344"/>
          </a:xfrm>
          <a:prstGeom prst="rect">
            <a:avLst/>
          </a:prstGeom>
        </p:spPr>
      </p:pic>
      <p:sp>
        <p:nvSpPr>
          <p:cNvPr id="8" name="Text 3"/>
          <p:cNvSpPr/>
          <p:nvPr/>
        </p:nvSpPr>
        <p:spPr>
          <a:xfrm>
            <a:off x="3923467" y="1658064"/>
            <a:ext cx="1797963" cy="702469"/>
          </a:xfrm>
          <a:prstGeom prst="rect">
            <a:avLst/>
          </a:prstGeom>
          <a:noFill/>
          <a:ln/>
        </p:spPr>
        <p:txBody>
          <a:bodyPr wrap="square" lIns="0" tIns="0" rIns="0" bIns="0" rtlCol="0" anchor="t"/>
          <a:lstStyle/>
          <a:p>
            <a:pPr algn="l" indent="0" marL="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Syntax Highlighting</a:t>
            </a:r>
            <a:endParaRPr lang="en-US" sz="2200" dirty="0"/>
          </a:p>
        </p:txBody>
      </p:sp>
      <p:sp>
        <p:nvSpPr>
          <p:cNvPr id="9" name="Text 4"/>
          <p:cNvSpPr/>
          <p:nvPr/>
        </p:nvSpPr>
        <p:spPr>
          <a:xfrm>
            <a:off x="3923467" y="2495312"/>
            <a:ext cx="1797963" cy="1797844"/>
          </a:xfrm>
          <a:prstGeom prst="rect">
            <a:avLst/>
          </a:prstGeom>
          <a:noFill/>
          <a:ln/>
        </p:spPr>
        <p:txBody>
          <a:bodyPr wrap="square" lIns="0" tIns="0" rIns="0" bIns="0" rtlCol="0" anchor="t"/>
          <a:lstStyle/>
          <a:p>
            <a:pPr algn="l" indent="0" marL="0">
              <a:lnSpc>
                <a:spcPts val="2800"/>
              </a:lnSpc>
              <a:buNone/>
            </a:pPr>
            <a:r>
              <a:rPr lang="en-US" sz="1750" dirty="0">
                <a:solidFill>
                  <a:srgbClr val="443728"/>
                </a:solidFill>
                <a:latin typeface="Open Sans" pitchFamily="34" charset="0"/>
                <a:ea typeface="Open Sans" pitchFamily="34" charset="-122"/>
                <a:cs typeface="Open Sans" pitchFamily="34" charset="-120"/>
              </a:rPr>
              <a:t>Uses colors to differentiate code elements, improving readability.</a:t>
            </a:r>
            <a:endParaRPr lang="en-US" sz="1750" dirty="0"/>
          </a:p>
        </p:txBody>
      </p:sp>
      <p:pic>
        <p:nvPicPr>
          <p:cNvPr id="10" name="Image 3" descr="preencoded.png">    </p:cNvPr>
          <p:cNvPicPr>
            <a:picLocks noChangeAspect="1"/>
          </p:cNvPicPr>
          <p:nvPr/>
        </p:nvPicPr>
        <p:blipFill>
          <a:blip r:embed="rId4"/>
          <a:stretch>
            <a:fillRect/>
          </a:stretch>
        </p:blipFill>
        <p:spPr>
          <a:xfrm>
            <a:off x="6058495" y="1697355"/>
            <a:ext cx="276344" cy="276344"/>
          </a:xfrm>
          <a:prstGeom prst="rect">
            <a:avLst/>
          </a:prstGeom>
        </p:spPr>
      </p:pic>
      <p:sp>
        <p:nvSpPr>
          <p:cNvPr id="11" name="Text 5"/>
          <p:cNvSpPr/>
          <p:nvPr/>
        </p:nvSpPr>
        <p:spPr>
          <a:xfrm>
            <a:off x="6559510" y="1658064"/>
            <a:ext cx="1797963" cy="702469"/>
          </a:xfrm>
          <a:prstGeom prst="rect">
            <a:avLst/>
          </a:prstGeom>
          <a:noFill/>
          <a:ln/>
        </p:spPr>
        <p:txBody>
          <a:bodyPr wrap="square" lIns="0" tIns="0" rIns="0" bIns="0" rtlCol="0" anchor="t"/>
          <a:lstStyle/>
          <a:p>
            <a:pPr algn="l" indent="0" marL="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Debugging Tools</a:t>
            </a:r>
            <a:endParaRPr lang="en-US" sz="2200" dirty="0"/>
          </a:p>
        </p:txBody>
      </p:sp>
      <p:sp>
        <p:nvSpPr>
          <p:cNvPr id="12" name="Text 6"/>
          <p:cNvSpPr/>
          <p:nvPr/>
        </p:nvSpPr>
        <p:spPr>
          <a:xfrm>
            <a:off x="6559510" y="2495312"/>
            <a:ext cx="1797963" cy="1797844"/>
          </a:xfrm>
          <a:prstGeom prst="rect">
            <a:avLst/>
          </a:prstGeom>
          <a:noFill/>
          <a:ln/>
        </p:spPr>
        <p:txBody>
          <a:bodyPr wrap="square" lIns="0" tIns="0" rIns="0" bIns="0" rtlCol="0" anchor="t"/>
          <a:lstStyle/>
          <a:p>
            <a:pPr algn="l" indent="0" marL="0">
              <a:lnSpc>
                <a:spcPts val="2800"/>
              </a:lnSpc>
              <a:buNone/>
            </a:pPr>
            <a:r>
              <a:rPr lang="en-US" sz="1750" dirty="0">
                <a:solidFill>
                  <a:srgbClr val="443728"/>
                </a:solidFill>
                <a:latin typeface="Open Sans" pitchFamily="34" charset="0"/>
                <a:ea typeface="Open Sans" pitchFamily="34" charset="-122"/>
                <a:cs typeface="Open Sans" pitchFamily="34" charset="-120"/>
              </a:rPr>
              <a:t>Helps identify and fix errors via breakpoints and variable inspection.</a:t>
            </a:r>
            <a:endParaRPr lang="en-US" sz="1750" dirty="0"/>
          </a:p>
        </p:txBody>
      </p:sp>
      <p:pic>
        <p:nvPicPr>
          <p:cNvPr id="13" name="Image 4" descr="preencoded.png">    </p:cNvPr>
          <p:cNvPicPr>
            <a:picLocks noChangeAspect="1"/>
          </p:cNvPicPr>
          <p:nvPr/>
        </p:nvPicPr>
        <p:blipFill>
          <a:blip r:embed="rId5"/>
          <a:stretch>
            <a:fillRect/>
          </a:stretch>
        </p:blipFill>
        <p:spPr>
          <a:xfrm>
            <a:off x="786527" y="5366147"/>
            <a:ext cx="276225" cy="276225"/>
          </a:xfrm>
          <a:prstGeom prst="rect">
            <a:avLst/>
          </a:prstGeom>
        </p:spPr>
      </p:pic>
      <p:sp>
        <p:nvSpPr>
          <p:cNvPr id="14" name="Text 7"/>
          <p:cNvSpPr/>
          <p:nvPr/>
        </p:nvSpPr>
        <p:spPr>
          <a:xfrm>
            <a:off x="1287423" y="5326856"/>
            <a:ext cx="1797963" cy="351234"/>
          </a:xfrm>
          <a:prstGeom prst="rect">
            <a:avLst/>
          </a:prstGeom>
          <a:noFill/>
          <a:ln/>
        </p:spPr>
        <p:txBody>
          <a:bodyPr wrap="none" lIns="0" tIns="0" rIns="0" bIns="0" rtlCol="0" anchor="t"/>
          <a:lstStyle/>
          <a:p>
            <a:pPr algn="l" indent="0" marL="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Refactoring</a:t>
            </a:r>
            <a:endParaRPr lang="en-US" sz="2200" dirty="0"/>
          </a:p>
        </p:txBody>
      </p:sp>
      <p:sp>
        <p:nvSpPr>
          <p:cNvPr id="15" name="Text 8"/>
          <p:cNvSpPr/>
          <p:nvPr/>
        </p:nvSpPr>
        <p:spPr>
          <a:xfrm>
            <a:off x="1287423" y="5812869"/>
            <a:ext cx="1797963" cy="1797844"/>
          </a:xfrm>
          <a:prstGeom prst="rect">
            <a:avLst/>
          </a:prstGeom>
          <a:noFill/>
          <a:ln/>
        </p:spPr>
        <p:txBody>
          <a:bodyPr wrap="square" lIns="0" tIns="0" rIns="0" bIns="0" rtlCol="0" anchor="t"/>
          <a:lstStyle/>
          <a:p>
            <a:pPr algn="l" indent="0" marL="0">
              <a:lnSpc>
                <a:spcPts val="2800"/>
              </a:lnSpc>
              <a:buNone/>
            </a:pPr>
            <a:r>
              <a:rPr lang="en-US" sz="1750" dirty="0">
                <a:solidFill>
                  <a:srgbClr val="443728"/>
                </a:solidFill>
                <a:latin typeface="Open Sans" pitchFamily="34" charset="0"/>
                <a:ea typeface="Open Sans" pitchFamily="34" charset="-122"/>
                <a:cs typeface="Open Sans" pitchFamily="34" charset="-120"/>
              </a:rPr>
              <a:t>Streamlines code structure without changing functionality.</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085493"/>
            <a:ext cx="5670590" cy="708779"/>
          </a:xfrm>
          <a:prstGeom prst="rect">
            <a:avLst/>
          </a:prstGeom>
          <a:noFill/>
          <a:ln/>
        </p:spPr>
        <p:txBody>
          <a:bodyPr wrap="none" lIns="0" tIns="0" rIns="0" bIns="0" rtlCol="0" anchor="t"/>
          <a:lstStyle/>
          <a:p>
            <a:pPr algn="l" indent="0" marL="0">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Introduction to Java</a:t>
            </a:r>
            <a:endParaRPr lang="en-US" sz="4450" dirty="0"/>
          </a:p>
        </p:txBody>
      </p:sp>
      <p:pic>
        <p:nvPicPr>
          <p:cNvPr id="4" name="Image 1" descr="preencoded.png">    </p:cNvPr>
          <p:cNvPicPr>
            <a:picLocks noChangeAspect="1"/>
          </p:cNvPicPr>
          <p:nvPr/>
        </p:nvPicPr>
        <p:blipFill>
          <a:blip r:embed="rId2"/>
          <a:stretch>
            <a:fillRect/>
          </a:stretch>
        </p:blipFill>
        <p:spPr>
          <a:xfrm>
            <a:off x="6280190" y="2134433"/>
            <a:ext cx="1134070" cy="1669852"/>
          </a:xfrm>
          <a:prstGeom prst="rect">
            <a:avLst/>
          </a:prstGeom>
        </p:spPr>
      </p:pic>
      <p:sp>
        <p:nvSpPr>
          <p:cNvPr id="5" name="Text 1"/>
          <p:cNvSpPr/>
          <p:nvPr/>
        </p:nvSpPr>
        <p:spPr>
          <a:xfrm>
            <a:off x="7754422" y="236124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Definition</a:t>
            </a:r>
            <a:endParaRPr lang="en-US" sz="2200" dirty="0"/>
          </a:p>
        </p:txBody>
      </p:sp>
      <p:sp>
        <p:nvSpPr>
          <p:cNvPr id="6" name="Text 2"/>
          <p:cNvSpPr/>
          <p:nvPr/>
        </p:nvSpPr>
        <p:spPr>
          <a:xfrm>
            <a:off x="7754422" y="2851666"/>
            <a:ext cx="6082189" cy="725805"/>
          </a:xfrm>
          <a:prstGeom prst="rect">
            <a:avLst/>
          </a:prstGeom>
          <a:noFill/>
          <a:ln/>
        </p:spPr>
        <p:txBody>
          <a:bodyPr wrap="square" lIns="0" tIns="0" rIns="0" bIns="0" rtlCol="0" anchor="t"/>
          <a:lstStyle/>
          <a:p>
            <a:pPr algn="l" indent="0" marL="0">
              <a:lnSpc>
                <a:spcPts val="2850"/>
              </a:lnSpc>
              <a:buNone/>
            </a:pPr>
            <a:r>
              <a:rPr lang="en-US" sz="1750" dirty="0">
                <a:solidFill>
                  <a:srgbClr val="443728"/>
                </a:solidFill>
                <a:latin typeface="Open Sans" pitchFamily="34" charset="0"/>
                <a:ea typeface="Open Sans" pitchFamily="34" charset="-122"/>
                <a:cs typeface="Open Sans" pitchFamily="34" charset="-120"/>
              </a:rPr>
              <a:t>A high-level, class-based, object-oriented programming language.</a:t>
            </a:r>
            <a:endParaRPr lang="en-US" sz="1750" dirty="0"/>
          </a:p>
        </p:txBody>
      </p:sp>
      <p:pic>
        <p:nvPicPr>
          <p:cNvPr id="7" name="Image 2" descr="preencoded.png">    </p:cNvPr>
          <p:cNvPicPr>
            <a:picLocks noChangeAspect="1"/>
          </p:cNvPicPr>
          <p:nvPr/>
        </p:nvPicPr>
        <p:blipFill>
          <a:blip r:embed="rId3"/>
          <a:stretch>
            <a:fillRect/>
          </a:stretch>
        </p:blipFill>
        <p:spPr>
          <a:xfrm>
            <a:off x="6280190" y="3804285"/>
            <a:ext cx="1134070" cy="1669852"/>
          </a:xfrm>
          <a:prstGeom prst="rect">
            <a:avLst/>
          </a:prstGeom>
        </p:spPr>
      </p:pic>
      <p:sp>
        <p:nvSpPr>
          <p:cNvPr id="8" name="Text 3"/>
          <p:cNvSpPr/>
          <p:nvPr/>
        </p:nvSpPr>
        <p:spPr>
          <a:xfrm>
            <a:off x="7754422" y="4031099"/>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Platform Independence</a:t>
            </a:r>
            <a:endParaRPr lang="en-US" sz="2200" dirty="0"/>
          </a:p>
        </p:txBody>
      </p:sp>
      <p:sp>
        <p:nvSpPr>
          <p:cNvPr id="9" name="Text 4"/>
          <p:cNvSpPr/>
          <p:nvPr/>
        </p:nvSpPr>
        <p:spPr>
          <a:xfrm>
            <a:off x="7754422" y="4521517"/>
            <a:ext cx="6082189" cy="725805"/>
          </a:xfrm>
          <a:prstGeom prst="rect">
            <a:avLst/>
          </a:prstGeom>
          <a:noFill/>
          <a:ln/>
        </p:spPr>
        <p:txBody>
          <a:bodyPr wrap="square" lIns="0" tIns="0" rIns="0" bIns="0" rtlCol="0" anchor="t"/>
          <a:lstStyle/>
          <a:p>
            <a:pPr algn="l" indent="0" marL="0">
              <a:lnSpc>
                <a:spcPts val="2850"/>
              </a:lnSpc>
              <a:buNone/>
            </a:pPr>
            <a:r>
              <a:rPr lang="en-US" sz="1750" dirty="0">
                <a:solidFill>
                  <a:srgbClr val="443728"/>
                </a:solidFill>
                <a:latin typeface="Open Sans" pitchFamily="34" charset="0"/>
                <a:ea typeface="Open Sans" pitchFamily="34" charset="-122"/>
                <a:cs typeface="Open Sans" pitchFamily="34" charset="-120"/>
              </a:rPr>
              <a:t>Designed to have as few implementation dependencies as possible.</a:t>
            </a:r>
            <a:endParaRPr lang="en-US" sz="1750" dirty="0"/>
          </a:p>
        </p:txBody>
      </p:sp>
      <p:pic>
        <p:nvPicPr>
          <p:cNvPr id="10" name="Image 3" descr="preencoded.png">    </p:cNvPr>
          <p:cNvPicPr>
            <a:picLocks noChangeAspect="1"/>
          </p:cNvPicPr>
          <p:nvPr/>
        </p:nvPicPr>
        <p:blipFill>
          <a:blip r:embed="rId4"/>
          <a:stretch>
            <a:fillRect/>
          </a:stretch>
        </p:blipFill>
        <p:spPr>
          <a:xfrm>
            <a:off x="6280190" y="5474137"/>
            <a:ext cx="1134070" cy="1669852"/>
          </a:xfrm>
          <a:prstGeom prst="rect">
            <a:avLst/>
          </a:prstGeom>
        </p:spPr>
      </p:pic>
      <p:sp>
        <p:nvSpPr>
          <p:cNvPr id="11" name="Text 5"/>
          <p:cNvSpPr/>
          <p:nvPr/>
        </p:nvSpPr>
        <p:spPr>
          <a:xfrm>
            <a:off x="7754422" y="5700951"/>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Usage</a:t>
            </a:r>
            <a:endParaRPr lang="en-US" sz="2200" dirty="0"/>
          </a:p>
        </p:txBody>
      </p:sp>
      <p:sp>
        <p:nvSpPr>
          <p:cNvPr id="12" name="Text 6"/>
          <p:cNvSpPr/>
          <p:nvPr/>
        </p:nvSpPr>
        <p:spPr>
          <a:xfrm>
            <a:off x="7754422" y="6191369"/>
            <a:ext cx="6082189" cy="725805"/>
          </a:xfrm>
          <a:prstGeom prst="rect">
            <a:avLst/>
          </a:prstGeom>
          <a:noFill/>
          <a:ln/>
        </p:spPr>
        <p:txBody>
          <a:bodyPr wrap="square" lIns="0" tIns="0" rIns="0" bIns="0" rtlCol="0" anchor="t"/>
          <a:lstStyle/>
          <a:p>
            <a:pPr algn="l" indent="0" marL="0">
              <a:lnSpc>
                <a:spcPts val="2850"/>
              </a:lnSpc>
              <a:buNone/>
            </a:pPr>
            <a:r>
              <a:rPr lang="en-US" sz="1750" dirty="0">
                <a:solidFill>
                  <a:srgbClr val="443728"/>
                </a:solidFill>
                <a:latin typeface="Open Sans" pitchFamily="34" charset="0"/>
                <a:ea typeface="Open Sans" pitchFamily="34" charset="-122"/>
                <a:cs typeface="Open Sans" pitchFamily="34" charset="-120"/>
              </a:rPr>
              <a:t>Widely used for enterprise applications and Android development.</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2539960"/>
            <a:ext cx="5670590" cy="708779"/>
          </a:xfrm>
          <a:prstGeom prst="rect">
            <a:avLst/>
          </a:prstGeom>
          <a:noFill/>
          <a:ln/>
        </p:spPr>
        <p:txBody>
          <a:bodyPr wrap="none" lIns="0" tIns="0" rIns="0" bIns="0" rtlCol="0" anchor="t"/>
          <a:lstStyle/>
          <a:p>
            <a:pPr algn="l" indent="0" marL="0">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Java Components</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JDK</a:t>
            </a:r>
            <a:endParaRPr lang="en-US" sz="2200" dirty="0"/>
          </a:p>
        </p:txBody>
      </p:sp>
      <p:sp>
        <p:nvSpPr>
          <p:cNvPr id="4" name="Text 2"/>
          <p:cNvSpPr/>
          <p:nvPr/>
        </p:nvSpPr>
        <p:spPr>
          <a:xfrm>
            <a:off x="793790" y="4396859"/>
            <a:ext cx="3978116" cy="1088708"/>
          </a:xfrm>
          <a:prstGeom prst="rect">
            <a:avLst/>
          </a:prstGeom>
          <a:noFill/>
          <a:ln/>
        </p:spPr>
        <p:txBody>
          <a:bodyPr wrap="square" lIns="0" tIns="0" rIns="0" bIns="0" rtlCol="0" anchor="t"/>
          <a:lstStyle/>
          <a:p>
            <a:pPr algn="l" indent="0" marL="0">
              <a:lnSpc>
                <a:spcPts val="2850"/>
              </a:lnSpc>
              <a:buNone/>
            </a:pPr>
            <a:r>
              <a:rPr lang="en-US" sz="1750" dirty="0">
                <a:solidFill>
                  <a:srgbClr val="443728"/>
                </a:solidFill>
                <a:latin typeface="Open Sans" pitchFamily="34" charset="0"/>
                <a:ea typeface="Open Sans" pitchFamily="34" charset="-122"/>
                <a:cs typeface="Open Sans" pitchFamily="34" charset="-120"/>
              </a:rPr>
              <a:t>Java Development Kit contains tools needed to develop, compile, and debug Java code.</a:t>
            </a:r>
            <a:endParaRPr lang="en-US" sz="1750" dirty="0"/>
          </a:p>
        </p:txBody>
      </p:sp>
      <p:sp>
        <p:nvSpPr>
          <p:cNvPr id="5" name="Text 3"/>
          <p:cNvSpPr/>
          <p:nvPr/>
        </p:nvSpPr>
        <p:spPr>
          <a:xfrm>
            <a:off x="5332928" y="3815715"/>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JRE</a:t>
            </a:r>
            <a:endParaRPr lang="en-US" sz="2200" dirty="0"/>
          </a:p>
        </p:txBody>
      </p:sp>
      <p:sp>
        <p:nvSpPr>
          <p:cNvPr id="6" name="Text 4"/>
          <p:cNvSpPr/>
          <p:nvPr/>
        </p:nvSpPr>
        <p:spPr>
          <a:xfrm>
            <a:off x="5332928" y="4396859"/>
            <a:ext cx="3978116" cy="1088708"/>
          </a:xfrm>
          <a:prstGeom prst="rect">
            <a:avLst/>
          </a:prstGeom>
          <a:noFill/>
          <a:ln/>
        </p:spPr>
        <p:txBody>
          <a:bodyPr wrap="square" lIns="0" tIns="0" rIns="0" bIns="0" rtlCol="0" anchor="t"/>
          <a:lstStyle/>
          <a:p>
            <a:pPr algn="l" indent="0" marL="0">
              <a:lnSpc>
                <a:spcPts val="2850"/>
              </a:lnSpc>
              <a:buNone/>
            </a:pPr>
            <a:r>
              <a:rPr lang="en-US" sz="1750" dirty="0">
                <a:solidFill>
                  <a:srgbClr val="443728"/>
                </a:solidFill>
                <a:latin typeface="Open Sans" pitchFamily="34" charset="0"/>
                <a:ea typeface="Open Sans" pitchFamily="34" charset="-122"/>
                <a:cs typeface="Open Sans" pitchFamily="34" charset="-120"/>
              </a:rPr>
              <a:t>Java Runtime Environment provides the minimum requirements for executing Java applications.</a:t>
            </a:r>
            <a:endParaRPr lang="en-US" sz="1750" dirty="0"/>
          </a:p>
        </p:txBody>
      </p:sp>
      <p:sp>
        <p:nvSpPr>
          <p:cNvPr id="7" name="Text 5"/>
          <p:cNvSpPr/>
          <p:nvPr/>
        </p:nvSpPr>
        <p:spPr>
          <a:xfrm>
            <a:off x="9872067" y="3815715"/>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JVM</a:t>
            </a:r>
            <a:endParaRPr lang="en-US" sz="2200" dirty="0"/>
          </a:p>
        </p:txBody>
      </p:sp>
      <p:sp>
        <p:nvSpPr>
          <p:cNvPr id="8" name="Text 6"/>
          <p:cNvSpPr/>
          <p:nvPr/>
        </p:nvSpPr>
        <p:spPr>
          <a:xfrm>
            <a:off x="9872067" y="4396859"/>
            <a:ext cx="3978116" cy="725805"/>
          </a:xfrm>
          <a:prstGeom prst="rect">
            <a:avLst/>
          </a:prstGeom>
          <a:noFill/>
          <a:ln/>
        </p:spPr>
        <p:txBody>
          <a:bodyPr wrap="square" lIns="0" tIns="0" rIns="0" bIns="0" rtlCol="0" anchor="t"/>
          <a:lstStyle/>
          <a:p>
            <a:pPr algn="l" indent="0" marL="0">
              <a:lnSpc>
                <a:spcPts val="2850"/>
              </a:lnSpc>
              <a:buNone/>
            </a:pPr>
            <a:r>
              <a:rPr lang="en-US" sz="1750" dirty="0">
                <a:solidFill>
                  <a:srgbClr val="443728"/>
                </a:solidFill>
                <a:latin typeface="Open Sans" pitchFamily="34" charset="0"/>
                <a:ea typeface="Open Sans" pitchFamily="34" charset="-122"/>
                <a:cs typeface="Open Sans" pitchFamily="34" charset="-120"/>
              </a:rPr>
              <a:t>Java Virtual Machine enables a computer to run Java programs.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12232" y="560308"/>
            <a:ext cx="5088136" cy="636032"/>
          </a:xfrm>
          <a:prstGeom prst="rect">
            <a:avLst/>
          </a:prstGeom>
          <a:noFill/>
          <a:ln/>
        </p:spPr>
        <p:txBody>
          <a:bodyPr wrap="none" lIns="0" tIns="0" rIns="0" bIns="0" rtlCol="0" anchor="t"/>
          <a:lstStyle/>
          <a:p>
            <a:pPr algn="l" indent="0" marL="0">
              <a:lnSpc>
                <a:spcPts val="5000"/>
              </a:lnSpc>
              <a:buNone/>
            </a:pPr>
            <a:r>
              <a:rPr lang="en-US" sz="4000" b="1" dirty="0">
                <a:solidFill>
                  <a:srgbClr val="443728"/>
                </a:solidFill>
                <a:latin typeface="Crimson Pro Bold" pitchFamily="34" charset="0"/>
                <a:ea typeface="Crimson Pro Bold" pitchFamily="34" charset="-122"/>
                <a:cs typeface="Crimson Pro Bold" pitchFamily="34" charset="-120"/>
              </a:rPr>
              <a:t>Core Java Concepts</a:t>
            </a:r>
            <a:endParaRPr lang="en-US" sz="4000" dirty="0"/>
          </a:p>
        </p:txBody>
      </p:sp>
      <p:pic>
        <p:nvPicPr>
          <p:cNvPr id="3" name="Image 0" descr="preencoded.png">    </p:cNvPr>
          <p:cNvPicPr>
            <a:picLocks noChangeAspect="1"/>
          </p:cNvPicPr>
          <p:nvPr/>
        </p:nvPicPr>
        <p:blipFill>
          <a:blip r:embed="rId1"/>
          <a:stretch>
            <a:fillRect/>
          </a:stretch>
        </p:blipFill>
        <p:spPr>
          <a:xfrm>
            <a:off x="3359944" y="1603296"/>
            <a:ext cx="1307306" cy="1172528"/>
          </a:xfrm>
          <a:prstGeom prst="rect">
            <a:avLst/>
          </a:prstGeom>
        </p:spPr>
      </p:pic>
      <p:sp>
        <p:nvSpPr>
          <p:cNvPr id="4" name="Text 1"/>
          <p:cNvSpPr/>
          <p:nvPr/>
        </p:nvSpPr>
        <p:spPr>
          <a:xfrm>
            <a:off x="3870484" y="2156103"/>
            <a:ext cx="286107" cy="357664"/>
          </a:xfrm>
          <a:prstGeom prst="rect">
            <a:avLst/>
          </a:prstGeom>
          <a:noFill/>
          <a:ln/>
        </p:spPr>
        <p:txBody>
          <a:bodyPr wrap="none" lIns="0" tIns="0" rIns="0" bIns="0" rtlCol="0" anchor="t"/>
          <a:lstStyle/>
          <a:p>
            <a:pPr algn="ctr" indent="0" marL="0">
              <a:lnSpc>
                <a:spcPts val="3600"/>
              </a:lnSpc>
              <a:buNone/>
            </a:pPr>
            <a:r>
              <a:rPr lang="en-US" sz="2250" b="1" dirty="0">
                <a:solidFill>
                  <a:srgbClr val="443728"/>
                </a:solidFill>
                <a:latin typeface="Crimson Pro Bold" pitchFamily="34" charset="0"/>
                <a:ea typeface="Crimson Pro Bold" pitchFamily="34" charset="-122"/>
                <a:cs typeface="Crimson Pro Bold" pitchFamily="34" charset="-120"/>
              </a:rPr>
              <a:t>1</a:t>
            </a:r>
            <a:endParaRPr lang="en-US" sz="2250" dirty="0"/>
          </a:p>
        </p:txBody>
      </p:sp>
      <p:sp>
        <p:nvSpPr>
          <p:cNvPr id="5" name="Text 2"/>
          <p:cNvSpPr/>
          <p:nvPr/>
        </p:nvSpPr>
        <p:spPr>
          <a:xfrm>
            <a:off x="4870728" y="1806773"/>
            <a:ext cx="2544008" cy="318016"/>
          </a:xfrm>
          <a:prstGeom prst="rect">
            <a:avLst/>
          </a:prstGeom>
          <a:noFill/>
          <a:ln/>
        </p:spPr>
        <p:txBody>
          <a:bodyPr wrap="none" lIns="0" tIns="0" rIns="0" bIns="0" rtlCol="0" anchor="t"/>
          <a:lstStyle/>
          <a:p>
            <a:pPr algn="l" indent="0" marL="0">
              <a:lnSpc>
                <a:spcPts val="2500"/>
              </a:lnSpc>
              <a:buNone/>
            </a:pPr>
            <a:r>
              <a:rPr lang="en-US" sz="2000" b="1" dirty="0">
                <a:solidFill>
                  <a:srgbClr val="443728"/>
                </a:solidFill>
                <a:latin typeface="Crimson Pro Bold" pitchFamily="34" charset="0"/>
                <a:ea typeface="Crimson Pro Bold" pitchFamily="34" charset="-122"/>
                <a:cs typeface="Crimson Pro Bold" pitchFamily="34" charset="-120"/>
              </a:rPr>
              <a:t>OOP</a:t>
            </a:r>
            <a:endParaRPr lang="en-US" sz="2000" dirty="0"/>
          </a:p>
        </p:txBody>
      </p:sp>
      <p:sp>
        <p:nvSpPr>
          <p:cNvPr id="6" name="Text 3"/>
          <p:cNvSpPr/>
          <p:nvPr/>
        </p:nvSpPr>
        <p:spPr>
          <a:xfrm>
            <a:off x="4870728" y="2246828"/>
            <a:ext cx="2929652" cy="325517"/>
          </a:xfrm>
          <a:prstGeom prst="rect">
            <a:avLst/>
          </a:prstGeom>
          <a:noFill/>
          <a:ln/>
        </p:spPr>
        <p:txBody>
          <a:bodyPr wrap="none" lIns="0" tIns="0" rIns="0" bIns="0" rtlCol="0" anchor="t"/>
          <a:lstStyle/>
          <a:p>
            <a:pPr algn="l" indent="0" marL="0">
              <a:lnSpc>
                <a:spcPts val="2550"/>
              </a:lnSpc>
              <a:buNone/>
            </a:pPr>
            <a:r>
              <a:rPr lang="en-US" sz="1600" dirty="0">
                <a:solidFill>
                  <a:srgbClr val="443728"/>
                </a:solidFill>
                <a:latin typeface="Open Sans" pitchFamily="34" charset="0"/>
                <a:ea typeface="Open Sans" pitchFamily="34" charset="-122"/>
                <a:cs typeface="Open Sans" pitchFamily="34" charset="-120"/>
              </a:rPr>
              <a:t>Object-Oriented Programming.</a:t>
            </a:r>
            <a:endParaRPr lang="en-US" sz="1600" dirty="0"/>
          </a:p>
        </p:txBody>
      </p:sp>
      <p:sp>
        <p:nvSpPr>
          <p:cNvPr id="7" name="Shape 4"/>
          <p:cNvSpPr/>
          <p:nvPr/>
        </p:nvSpPr>
        <p:spPr>
          <a:xfrm>
            <a:off x="4718090" y="2791658"/>
            <a:ext cx="9149239" cy="11430"/>
          </a:xfrm>
          <a:prstGeom prst="roundRect">
            <a:avLst>
              <a:gd name="adj" fmla="val 747870"/>
            </a:avLst>
          </a:prstGeom>
          <a:solidFill>
            <a:srgbClr val="D1C8C6"/>
          </a:solidFill>
          <a:ln/>
        </p:spPr>
      </p:sp>
      <p:pic>
        <p:nvPicPr>
          <p:cNvPr id="8" name="Image 1" descr="preencoded.png">    </p:cNvPr>
          <p:cNvPicPr>
            <a:picLocks noChangeAspect="1"/>
          </p:cNvPicPr>
          <p:nvPr/>
        </p:nvPicPr>
        <p:blipFill>
          <a:blip r:embed="rId2"/>
          <a:stretch>
            <a:fillRect/>
          </a:stretch>
        </p:blipFill>
        <p:spPr>
          <a:xfrm>
            <a:off x="2706291" y="2826663"/>
            <a:ext cx="2614732" cy="1172528"/>
          </a:xfrm>
          <a:prstGeom prst="rect">
            <a:avLst/>
          </a:prstGeom>
        </p:spPr>
      </p:pic>
      <p:sp>
        <p:nvSpPr>
          <p:cNvPr id="9" name="Text 5"/>
          <p:cNvSpPr/>
          <p:nvPr/>
        </p:nvSpPr>
        <p:spPr>
          <a:xfrm>
            <a:off x="3870484" y="3234095"/>
            <a:ext cx="286107" cy="357664"/>
          </a:xfrm>
          <a:prstGeom prst="rect">
            <a:avLst/>
          </a:prstGeom>
          <a:noFill/>
          <a:ln/>
        </p:spPr>
        <p:txBody>
          <a:bodyPr wrap="none" lIns="0" tIns="0" rIns="0" bIns="0" rtlCol="0" anchor="t"/>
          <a:lstStyle/>
          <a:p>
            <a:pPr algn="ctr" indent="0" marL="0">
              <a:lnSpc>
                <a:spcPts val="3600"/>
              </a:lnSpc>
              <a:buNone/>
            </a:pPr>
            <a:r>
              <a:rPr lang="en-US" sz="2250" b="1" dirty="0">
                <a:solidFill>
                  <a:srgbClr val="443728"/>
                </a:solidFill>
                <a:latin typeface="Crimson Pro Bold" pitchFamily="34" charset="0"/>
                <a:ea typeface="Crimson Pro Bold" pitchFamily="34" charset="-122"/>
                <a:cs typeface="Crimson Pro Bold" pitchFamily="34" charset="-120"/>
              </a:rPr>
              <a:t>2</a:t>
            </a:r>
            <a:endParaRPr lang="en-US" sz="2250" dirty="0"/>
          </a:p>
        </p:txBody>
      </p:sp>
      <p:sp>
        <p:nvSpPr>
          <p:cNvPr id="10" name="Text 6"/>
          <p:cNvSpPr/>
          <p:nvPr/>
        </p:nvSpPr>
        <p:spPr>
          <a:xfrm>
            <a:off x="5524500" y="3030141"/>
            <a:ext cx="2544008" cy="318016"/>
          </a:xfrm>
          <a:prstGeom prst="rect">
            <a:avLst/>
          </a:prstGeom>
          <a:noFill/>
          <a:ln/>
        </p:spPr>
        <p:txBody>
          <a:bodyPr wrap="none" lIns="0" tIns="0" rIns="0" bIns="0" rtlCol="0" anchor="t"/>
          <a:lstStyle/>
          <a:p>
            <a:pPr algn="l" indent="0" marL="0">
              <a:lnSpc>
                <a:spcPts val="2500"/>
              </a:lnSpc>
              <a:buNone/>
            </a:pPr>
            <a:r>
              <a:rPr lang="en-US" sz="2000" b="1" dirty="0">
                <a:solidFill>
                  <a:srgbClr val="443728"/>
                </a:solidFill>
                <a:latin typeface="Crimson Pro Bold" pitchFamily="34" charset="0"/>
                <a:ea typeface="Crimson Pro Bold" pitchFamily="34" charset="-122"/>
                <a:cs typeface="Crimson Pro Bold" pitchFamily="34" charset="-120"/>
              </a:rPr>
              <a:t>Classes</a:t>
            </a:r>
            <a:endParaRPr lang="en-US" sz="2000" dirty="0"/>
          </a:p>
        </p:txBody>
      </p:sp>
      <p:sp>
        <p:nvSpPr>
          <p:cNvPr id="11" name="Text 7"/>
          <p:cNvSpPr/>
          <p:nvPr/>
        </p:nvSpPr>
        <p:spPr>
          <a:xfrm>
            <a:off x="5524500" y="3470196"/>
            <a:ext cx="2906197" cy="325517"/>
          </a:xfrm>
          <a:prstGeom prst="rect">
            <a:avLst/>
          </a:prstGeom>
          <a:noFill/>
          <a:ln/>
        </p:spPr>
        <p:txBody>
          <a:bodyPr wrap="none" lIns="0" tIns="0" rIns="0" bIns="0" rtlCol="0" anchor="t"/>
          <a:lstStyle/>
          <a:p>
            <a:pPr algn="l" indent="0" marL="0">
              <a:lnSpc>
                <a:spcPts val="2550"/>
              </a:lnSpc>
              <a:buNone/>
            </a:pPr>
            <a:r>
              <a:rPr lang="en-US" sz="1600" dirty="0">
                <a:solidFill>
                  <a:srgbClr val="443728"/>
                </a:solidFill>
                <a:latin typeface="Open Sans" pitchFamily="34" charset="0"/>
                <a:ea typeface="Open Sans" pitchFamily="34" charset="-122"/>
                <a:cs typeface="Open Sans" pitchFamily="34" charset="-120"/>
              </a:rPr>
              <a:t>Blueprints for creating objects.</a:t>
            </a:r>
            <a:endParaRPr lang="en-US" sz="1600" dirty="0"/>
          </a:p>
        </p:txBody>
      </p:sp>
      <p:sp>
        <p:nvSpPr>
          <p:cNvPr id="12" name="Shape 8"/>
          <p:cNvSpPr/>
          <p:nvPr/>
        </p:nvSpPr>
        <p:spPr>
          <a:xfrm>
            <a:off x="5371862" y="4015026"/>
            <a:ext cx="8495467" cy="11430"/>
          </a:xfrm>
          <a:prstGeom prst="roundRect">
            <a:avLst>
              <a:gd name="adj" fmla="val 747870"/>
            </a:avLst>
          </a:prstGeom>
          <a:solidFill>
            <a:srgbClr val="D1C8C6"/>
          </a:solidFill>
          <a:ln/>
        </p:spPr>
      </p:sp>
      <p:pic>
        <p:nvPicPr>
          <p:cNvPr id="13" name="Image 2" descr="preencoded.png">    </p:cNvPr>
          <p:cNvPicPr>
            <a:picLocks noChangeAspect="1"/>
          </p:cNvPicPr>
          <p:nvPr/>
        </p:nvPicPr>
        <p:blipFill>
          <a:blip r:embed="rId3"/>
          <a:stretch>
            <a:fillRect/>
          </a:stretch>
        </p:blipFill>
        <p:spPr>
          <a:xfrm>
            <a:off x="2052518" y="4050030"/>
            <a:ext cx="3922157" cy="1172528"/>
          </a:xfrm>
          <a:prstGeom prst="rect">
            <a:avLst/>
          </a:prstGeom>
        </p:spPr>
      </p:pic>
      <p:sp>
        <p:nvSpPr>
          <p:cNvPr id="14" name="Text 9"/>
          <p:cNvSpPr/>
          <p:nvPr/>
        </p:nvSpPr>
        <p:spPr>
          <a:xfrm>
            <a:off x="3870484" y="4457462"/>
            <a:ext cx="286107" cy="357664"/>
          </a:xfrm>
          <a:prstGeom prst="rect">
            <a:avLst/>
          </a:prstGeom>
          <a:noFill/>
          <a:ln/>
        </p:spPr>
        <p:txBody>
          <a:bodyPr wrap="none" lIns="0" tIns="0" rIns="0" bIns="0" rtlCol="0" anchor="t"/>
          <a:lstStyle/>
          <a:p>
            <a:pPr algn="ctr" indent="0" marL="0">
              <a:lnSpc>
                <a:spcPts val="3600"/>
              </a:lnSpc>
              <a:buNone/>
            </a:pPr>
            <a:r>
              <a:rPr lang="en-US" sz="2250" b="1" dirty="0">
                <a:solidFill>
                  <a:srgbClr val="443728"/>
                </a:solidFill>
                <a:latin typeface="Crimson Pro Bold" pitchFamily="34" charset="0"/>
                <a:ea typeface="Crimson Pro Bold" pitchFamily="34" charset="-122"/>
                <a:cs typeface="Crimson Pro Bold" pitchFamily="34" charset="-120"/>
              </a:rPr>
              <a:t>3</a:t>
            </a:r>
            <a:endParaRPr lang="en-US" sz="2250" dirty="0"/>
          </a:p>
        </p:txBody>
      </p:sp>
      <p:sp>
        <p:nvSpPr>
          <p:cNvPr id="15" name="Text 10"/>
          <p:cNvSpPr/>
          <p:nvPr/>
        </p:nvSpPr>
        <p:spPr>
          <a:xfrm>
            <a:off x="6178153" y="4253508"/>
            <a:ext cx="2544008" cy="318016"/>
          </a:xfrm>
          <a:prstGeom prst="rect">
            <a:avLst/>
          </a:prstGeom>
          <a:noFill/>
          <a:ln/>
        </p:spPr>
        <p:txBody>
          <a:bodyPr wrap="none" lIns="0" tIns="0" rIns="0" bIns="0" rtlCol="0" anchor="t"/>
          <a:lstStyle/>
          <a:p>
            <a:pPr algn="l" indent="0" marL="0">
              <a:lnSpc>
                <a:spcPts val="2500"/>
              </a:lnSpc>
              <a:buNone/>
            </a:pPr>
            <a:r>
              <a:rPr lang="en-US" sz="2000" b="1" dirty="0">
                <a:solidFill>
                  <a:srgbClr val="443728"/>
                </a:solidFill>
                <a:latin typeface="Crimson Pro Bold" pitchFamily="34" charset="0"/>
                <a:ea typeface="Crimson Pro Bold" pitchFamily="34" charset="-122"/>
                <a:cs typeface="Crimson Pro Bold" pitchFamily="34" charset="-120"/>
              </a:rPr>
              <a:t>Data Types</a:t>
            </a:r>
            <a:endParaRPr lang="en-US" sz="2000" dirty="0"/>
          </a:p>
        </p:txBody>
      </p:sp>
      <p:sp>
        <p:nvSpPr>
          <p:cNvPr id="16" name="Text 11"/>
          <p:cNvSpPr/>
          <p:nvPr/>
        </p:nvSpPr>
        <p:spPr>
          <a:xfrm>
            <a:off x="6178153" y="4693563"/>
            <a:ext cx="2833449" cy="325517"/>
          </a:xfrm>
          <a:prstGeom prst="rect">
            <a:avLst/>
          </a:prstGeom>
          <a:noFill/>
          <a:ln/>
        </p:spPr>
        <p:txBody>
          <a:bodyPr wrap="none" lIns="0" tIns="0" rIns="0" bIns="0" rtlCol="0" anchor="t"/>
          <a:lstStyle/>
          <a:p>
            <a:pPr algn="l" indent="0" marL="0">
              <a:lnSpc>
                <a:spcPts val="2550"/>
              </a:lnSpc>
              <a:buNone/>
            </a:pPr>
            <a:r>
              <a:rPr lang="en-US" sz="1600" dirty="0">
                <a:solidFill>
                  <a:srgbClr val="443728"/>
                </a:solidFill>
                <a:latin typeface="Open Sans" pitchFamily="34" charset="0"/>
                <a:ea typeface="Open Sans" pitchFamily="34" charset="-122"/>
                <a:cs typeface="Open Sans" pitchFamily="34" charset="-120"/>
              </a:rPr>
              <a:t>Primitive and reference types.</a:t>
            </a:r>
            <a:endParaRPr lang="en-US" sz="1600" dirty="0"/>
          </a:p>
        </p:txBody>
      </p:sp>
      <p:sp>
        <p:nvSpPr>
          <p:cNvPr id="17" name="Shape 12"/>
          <p:cNvSpPr/>
          <p:nvPr/>
        </p:nvSpPr>
        <p:spPr>
          <a:xfrm>
            <a:off x="6025515" y="5238393"/>
            <a:ext cx="7841813" cy="11430"/>
          </a:xfrm>
          <a:prstGeom prst="roundRect">
            <a:avLst>
              <a:gd name="adj" fmla="val 747870"/>
            </a:avLst>
          </a:prstGeom>
          <a:solidFill>
            <a:srgbClr val="D1C8C6"/>
          </a:solidFill>
          <a:ln/>
        </p:spPr>
      </p:sp>
      <p:pic>
        <p:nvPicPr>
          <p:cNvPr id="18" name="Image 3" descr="preencoded.png">    </p:cNvPr>
          <p:cNvPicPr>
            <a:picLocks noChangeAspect="1"/>
          </p:cNvPicPr>
          <p:nvPr/>
        </p:nvPicPr>
        <p:blipFill>
          <a:blip r:embed="rId4"/>
          <a:stretch>
            <a:fillRect/>
          </a:stretch>
        </p:blipFill>
        <p:spPr>
          <a:xfrm>
            <a:off x="1398865" y="5273397"/>
            <a:ext cx="5229463" cy="1172528"/>
          </a:xfrm>
          <a:prstGeom prst="rect">
            <a:avLst/>
          </a:prstGeom>
        </p:spPr>
      </p:pic>
      <p:sp>
        <p:nvSpPr>
          <p:cNvPr id="19" name="Text 13"/>
          <p:cNvSpPr/>
          <p:nvPr/>
        </p:nvSpPr>
        <p:spPr>
          <a:xfrm>
            <a:off x="3870484" y="5680829"/>
            <a:ext cx="286107" cy="357664"/>
          </a:xfrm>
          <a:prstGeom prst="rect">
            <a:avLst/>
          </a:prstGeom>
          <a:noFill/>
          <a:ln/>
        </p:spPr>
        <p:txBody>
          <a:bodyPr wrap="none" lIns="0" tIns="0" rIns="0" bIns="0" rtlCol="0" anchor="t"/>
          <a:lstStyle/>
          <a:p>
            <a:pPr algn="ctr" indent="0" marL="0">
              <a:lnSpc>
                <a:spcPts val="3600"/>
              </a:lnSpc>
              <a:buNone/>
            </a:pPr>
            <a:r>
              <a:rPr lang="en-US" sz="2250" b="1" dirty="0">
                <a:solidFill>
                  <a:srgbClr val="443728"/>
                </a:solidFill>
                <a:latin typeface="Crimson Pro Bold" pitchFamily="34" charset="0"/>
                <a:ea typeface="Crimson Pro Bold" pitchFamily="34" charset="-122"/>
                <a:cs typeface="Crimson Pro Bold" pitchFamily="34" charset="-120"/>
              </a:rPr>
              <a:t>4</a:t>
            </a:r>
            <a:endParaRPr lang="en-US" sz="2250" dirty="0"/>
          </a:p>
        </p:txBody>
      </p:sp>
      <p:sp>
        <p:nvSpPr>
          <p:cNvPr id="20" name="Text 14"/>
          <p:cNvSpPr/>
          <p:nvPr/>
        </p:nvSpPr>
        <p:spPr>
          <a:xfrm>
            <a:off x="6831806" y="5476875"/>
            <a:ext cx="2544008" cy="318016"/>
          </a:xfrm>
          <a:prstGeom prst="rect">
            <a:avLst/>
          </a:prstGeom>
          <a:noFill/>
          <a:ln/>
        </p:spPr>
        <p:txBody>
          <a:bodyPr wrap="none" lIns="0" tIns="0" rIns="0" bIns="0" rtlCol="0" anchor="t"/>
          <a:lstStyle/>
          <a:p>
            <a:pPr algn="l" indent="0" marL="0">
              <a:lnSpc>
                <a:spcPts val="2500"/>
              </a:lnSpc>
              <a:buNone/>
            </a:pPr>
            <a:r>
              <a:rPr lang="en-US" sz="2000" b="1" dirty="0">
                <a:solidFill>
                  <a:srgbClr val="443728"/>
                </a:solidFill>
                <a:latin typeface="Crimson Pro Bold" pitchFamily="34" charset="0"/>
                <a:ea typeface="Crimson Pro Bold" pitchFamily="34" charset="-122"/>
                <a:cs typeface="Crimson Pro Bold" pitchFamily="34" charset="-120"/>
              </a:rPr>
              <a:t>Control Flow</a:t>
            </a:r>
            <a:endParaRPr lang="en-US" sz="2000" dirty="0"/>
          </a:p>
        </p:txBody>
      </p:sp>
      <p:sp>
        <p:nvSpPr>
          <p:cNvPr id="21" name="Text 15"/>
          <p:cNvSpPr/>
          <p:nvPr/>
        </p:nvSpPr>
        <p:spPr>
          <a:xfrm>
            <a:off x="6831806" y="5916930"/>
            <a:ext cx="3243143" cy="325517"/>
          </a:xfrm>
          <a:prstGeom prst="rect">
            <a:avLst/>
          </a:prstGeom>
          <a:noFill/>
          <a:ln/>
        </p:spPr>
        <p:txBody>
          <a:bodyPr wrap="none" lIns="0" tIns="0" rIns="0" bIns="0" rtlCol="0" anchor="t"/>
          <a:lstStyle/>
          <a:p>
            <a:pPr algn="l" indent="0" marL="0">
              <a:lnSpc>
                <a:spcPts val="2550"/>
              </a:lnSpc>
              <a:buNone/>
            </a:pPr>
            <a:r>
              <a:rPr lang="en-US" sz="1600" dirty="0">
                <a:solidFill>
                  <a:srgbClr val="443728"/>
                </a:solidFill>
                <a:latin typeface="Open Sans" pitchFamily="34" charset="0"/>
                <a:ea typeface="Open Sans" pitchFamily="34" charset="-122"/>
                <a:cs typeface="Open Sans" pitchFamily="34" charset="-120"/>
              </a:rPr>
              <a:t>Conditional statements and loops.</a:t>
            </a:r>
            <a:endParaRPr lang="en-US" sz="1600" dirty="0"/>
          </a:p>
        </p:txBody>
      </p:sp>
      <p:sp>
        <p:nvSpPr>
          <p:cNvPr id="22" name="Shape 16"/>
          <p:cNvSpPr/>
          <p:nvPr/>
        </p:nvSpPr>
        <p:spPr>
          <a:xfrm>
            <a:off x="6679168" y="6461760"/>
            <a:ext cx="7188160" cy="11430"/>
          </a:xfrm>
          <a:prstGeom prst="roundRect">
            <a:avLst>
              <a:gd name="adj" fmla="val 747870"/>
            </a:avLst>
          </a:prstGeom>
          <a:solidFill>
            <a:srgbClr val="D1C8C6"/>
          </a:solidFill>
          <a:ln/>
        </p:spPr>
      </p:sp>
      <p:pic>
        <p:nvPicPr>
          <p:cNvPr id="23" name="Image 4" descr="preencoded.png">    </p:cNvPr>
          <p:cNvPicPr>
            <a:picLocks noChangeAspect="1"/>
          </p:cNvPicPr>
          <p:nvPr/>
        </p:nvPicPr>
        <p:blipFill>
          <a:blip r:embed="rId5"/>
          <a:stretch>
            <a:fillRect/>
          </a:stretch>
        </p:blipFill>
        <p:spPr>
          <a:xfrm>
            <a:off x="745212" y="6496764"/>
            <a:ext cx="6536888" cy="1172528"/>
          </a:xfrm>
          <a:prstGeom prst="rect">
            <a:avLst/>
          </a:prstGeom>
        </p:spPr>
      </p:pic>
      <p:sp>
        <p:nvSpPr>
          <p:cNvPr id="24" name="Text 17"/>
          <p:cNvSpPr/>
          <p:nvPr/>
        </p:nvSpPr>
        <p:spPr>
          <a:xfrm>
            <a:off x="3870484" y="6904196"/>
            <a:ext cx="286107" cy="357664"/>
          </a:xfrm>
          <a:prstGeom prst="rect">
            <a:avLst/>
          </a:prstGeom>
          <a:noFill/>
          <a:ln/>
        </p:spPr>
        <p:txBody>
          <a:bodyPr wrap="none" lIns="0" tIns="0" rIns="0" bIns="0" rtlCol="0" anchor="t"/>
          <a:lstStyle/>
          <a:p>
            <a:pPr algn="ctr" indent="0" marL="0">
              <a:lnSpc>
                <a:spcPts val="3600"/>
              </a:lnSpc>
              <a:buNone/>
            </a:pPr>
            <a:r>
              <a:rPr lang="en-US" sz="2250" b="1" dirty="0">
                <a:solidFill>
                  <a:srgbClr val="443728"/>
                </a:solidFill>
                <a:latin typeface="Crimson Pro Bold" pitchFamily="34" charset="0"/>
                <a:ea typeface="Crimson Pro Bold" pitchFamily="34" charset="-122"/>
                <a:cs typeface="Crimson Pro Bold" pitchFamily="34" charset="-120"/>
              </a:rPr>
              <a:t>5</a:t>
            </a:r>
            <a:endParaRPr lang="en-US" sz="2250" dirty="0"/>
          </a:p>
        </p:txBody>
      </p:sp>
      <p:sp>
        <p:nvSpPr>
          <p:cNvPr id="25" name="Text 18"/>
          <p:cNvSpPr/>
          <p:nvPr/>
        </p:nvSpPr>
        <p:spPr>
          <a:xfrm>
            <a:off x="7485578" y="6700242"/>
            <a:ext cx="2431256" cy="318016"/>
          </a:xfrm>
          <a:prstGeom prst="rect">
            <a:avLst/>
          </a:prstGeom>
          <a:noFill/>
          <a:ln/>
        </p:spPr>
        <p:txBody>
          <a:bodyPr wrap="none" lIns="0" tIns="0" rIns="0" bIns="0" rtlCol="0" anchor="t"/>
          <a:lstStyle/>
          <a:p>
            <a:pPr algn="l" indent="0" marL="0">
              <a:lnSpc>
                <a:spcPts val="2500"/>
              </a:lnSpc>
              <a:buNone/>
            </a:pPr>
            <a:r>
              <a:rPr lang="en-US" sz="2000" b="1" dirty="0">
                <a:solidFill>
                  <a:srgbClr val="443728"/>
                </a:solidFill>
                <a:latin typeface="Crimson Pro Bold" pitchFamily="34" charset="0"/>
                <a:ea typeface="Crimson Pro Bold" pitchFamily="34" charset="-122"/>
                <a:cs typeface="Crimson Pro Bold" pitchFamily="34" charset="-120"/>
              </a:rPr>
              <a:t>Exception</a:t>
            </a:r>
            <a:endParaRPr lang="en-US" sz="2000" dirty="0"/>
          </a:p>
        </p:txBody>
      </p:sp>
      <p:sp>
        <p:nvSpPr>
          <p:cNvPr id="26" name="Text 19"/>
          <p:cNvSpPr/>
          <p:nvPr/>
        </p:nvSpPr>
        <p:spPr>
          <a:xfrm>
            <a:off x="7485578" y="7140297"/>
            <a:ext cx="2431256" cy="325517"/>
          </a:xfrm>
          <a:prstGeom prst="rect">
            <a:avLst/>
          </a:prstGeom>
          <a:noFill/>
          <a:ln/>
        </p:spPr>
        <p:txBody>
          <a:bodyPr wrap="none" lIns="0" tIns="0" rIns="0" bIns="0" rtlCol="0" anchor="t"/>
          <a:lstStyle/>
          <a:p>
            <a:pPr algn="l" indent="0" marL="0">
              <a:lnSpc>
                <a:spcPts val="2550"/>
              </a:lnSpc>
              <a:buNone/>
            </a:pPr>
            <a:r>
              <a:rPr lang="en-US" sz="1600" dirty="0">
                <a:solidFill>
                  <a:srgbClr val="443728"/>
                </a:solidFill>
                <a:latin typeface="Open Sans" pitchFamily="34" charset="0"/>
                <a:ea typeface="Open Sans" pitchFamily="34" charset="-122"/>
                <a:cs typeface="Open Sans" pitchFamily="34" charset="-120"/>
              </a:rPr>
              <a:t>Managing runtime errors.</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749617"/>
            <a:ext cx="5962174" cy="708779"/>
          </a:xfrm>
          <a:prstGeom prst="rect">
            <a:avLst/>
          </a:prstGeom>
          <a:noFill/>
          <a:ln/>
        </p:spPr>
        <p:txBody>
          <a:bodyPr wrap="none" lIns="0" tIns="0" rIns="0" bIns="0" rtlCol="0" anchor="t"/>
          <a:lstStyle/>
          <a:p>
            <a:pPr algn="l" indent="0" marL="0">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Advantages of Using Java</a:t>
            </a:r>
            <a:endParaRPr lang="en-US" sz="4450" dirty="0"/>
          </a:p>
        </p:txBody>
      </p:sp>
      <p:sp>
        <p:nvSpPr>
          <p:cNvPr id="3" name="Shape 1"/>
          <p:cNvSpPr/>
          <p:nvPr/>
        </p:nvSpPr>
        <p:spPr>
          <a:xfrm>
            <a:off x="793790" y="1912025"/>
            <a:ext cx="1630323" cy="1306949"/>
          </a:xfrm>
          <a:prstGeom prst="roundRect">
            <a:avLst>
              <a:gd name="adj" fmla="val 7289"/>
            </a:avLst>
          </a:prstGeom>
          <a:solidFill>
            <a:srgbClr val="EBE2E0"/>
          </a:solidFill>
          <a:ln w="7620">
            <a:solidFill>
              <a:srgbClr val="D1C8C6"/>
            </a:solidFill>
            <a:prstDash val="solid"/>
          </a:ln>
        </p:spPr>
      </p:sp>
      <p:sp>
        <p:nvSpPr>
          <p:cNvPr id="4" name="Text 2"/>
          <p:cNvSpPr/>
          <p:nvPr/>
        </p:nvSpPr>
        <p:spPr>
          <a:xfrm>
            <a:off x="1449467" y="2366129"/>
            <a:ext cx="318968" cy="398621"/>
          </a:xfrm>
          <a:prstGeom prst="rect">
            <a:avLst/>
          </a:prstGeom>
          <a:noFill/>
          <a:ln/>
        </p:spPr>
        <p:txBody>
          <a:bodyPr wrap="none" lIns="0" tIns="0" rIns="0" bIns="0" rtlCol="0" anchor="t"/>
          <a:lstStyle/>
          <a:p>
            <a:pPr algn="ctr" indent="0" marL="0">
              <a:lnSpc>
                <a:spcPts val="4000"/>
              </a:lnSpc>
              <a:buNone/>
            </a:pPr>
            <a:r>
              <a:rPr lang="en-US" sz="2500" b="1" dirty="0">
                <a:solidFill>
                  <a:srgbClr val="443728"/>
                </a:solidFill>
                <a:latin typeface="Crimson Pro Bold" pitchFamily="34" charset="0"/>
                <a:ea typeface="Crimson Pro Bold" pitchFamily="34" charset="-122"/>
                <a:cs typeface="Crimson Pro Bold" pitchFamily="34" charset="-120"/>
              </a:rPr>
              <a:t>1</a:t>
            </a:r>
            <a:endParaRPr lang="en-US" sz="2500" dirty="0"/>
          </a:p>
        </p:txBody>
      </p:sp>
      <p:sp>
        <p:nvSpPr>
          <p:cNvPr id="5" name="Text 3"/>
          <p:cNvSpPr/>
          <p:nvPr/>
        </p:nvSpPr>
        <p:spPr>
          <a:xfrm>
            <a:off x="2650927" y="2138839"/>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Platform</a:t>
            </a:r>
            <a:endParaRPr lang="en-US" sz="2200" dirty="0"/>
          </a:p>
        </p:txBody>
      </p:sp>
      <p:sp>
        <p:nvSpPr>
          <p:cNvPr id="6" name="Text 4"/>
          <p:cNvSpPr/>
          <p:nvPr/>
        </p:nvSpPr>
        <p:spPr>
          <a:xfrm>
            <a:off x="2650927" y="2629257"/>
            <a:ext cx="2889290" cy="362903"/>
          </a:xfrm>
          <a:prstGeom prst="rect">
            <a:avLst/>
          </a:prstGeom>
          <a:noFill/>
          <a:ln/>
        </p:spPr>
        <p:txBody>
          <a:bodyPr wrap="none" lIns="0" tIns="0" rIns="0" bIns="0" rtlCol="0" anchor="t"/>
          <a:lstStyle/>
          <a:p>
            <a:pPr algn="l" indent="0" marL="0">
              <a:lnSpc>
                <a:spcPts val="2850"/>
              </a:lnSpc>
              <a:buNone/>
            </a:pPr>
            <a:r>
              <a:rPr lang="en-US" sz="1750" dirty="0">
                <a:solidFill>
                  <a:srgbClr val="443728"/>
                </a:solidFill>
                <a:latin typeface="Open Sans" pitchFamily="34" charset="0"/>
                <a:ea typeface="Open Sans" pitchFamily="34" charset="-122"/>
                <a:cs typeface="Open Sans" pitchFamily="34" charset="-120"/>
              </a:rPr>
              <a:t>Write Once, Run Anywhere.</a:t>
            </a:r>
            <a:endParaRPr lang="en-US" sz="1750" dirty="0"/>
          </a:p>
        </p:txBody>
      </p:sp>
      <p:sp>
        <p:nvSpPr>
          <p:cNvPr id="7" name="Shape 5"/>
          <p:cNvSpPr/>
          <p:nvPr/>
        </p:nvSpPr>
        <p:spPr>
          <a:xfrm>
            <a:off x="2537460" y="3203734"/>
            <a:ext cx="11185803" cy="15240"/>
          </a:xfrm>
          <a:prstGeom prst="roundRect">
            <a:avLst>
              <a:gd name="adj" fmla="val 625116"/>
            </a:avLst>
          </a:prstGeom>
          <a:solidFill>
            <a:srgbClr val="D1C8C6"/>
          </a:solidFill>
          <a:ln/>
        </p:spPr>
      </p:sp>
      <p:sp>
        <p:nvSpPr>
          <p:cNvPr id="8" name="Shape 6"/>
          <p:cNvSpPr/>
          <p:nvPr/>
        </p:nvSpPr>
        <p:spPr>
          <a:xfrm>
            <a:off x="793790" y="3332321"/>
            <a:ext cx="3260646" cy="1306949"/>
          </a:xfrm>
          <a:prstGeom prst="roundRect">
            <a:avLst>
              <a:gd name="adj" fmla="val 7289"/>
            </a:avLst>
          </a:prstGeom>
          <a:solidFill>
            <a:srgbClr val="EBE2E0"/>
          </a:solidFill>
          <a:ln w="7620">
            <a:solidFill>
              <a:srgbClr val="D1C8C6"/>
            </a:solidFill>
            <a:prstDash val="solid"/>
          </a:ln>
        </p:spPr>
      </p:sp>
      <p:sp>
        <p:nvSpPr>
          <p:cNvPr id="9" name="Text 7"/>
          <p:cNvSpPr/>
          <p:nvPr/>
        </p:nvSpPr>
        <p:spPr>
          <a:xfrm>
            <a:off x="2264569" y="3786426"/>
            <a:ext cx="318968" cy="398621"/>
          </a:xfrm>
          <a:prstGeom prst="rect">
            <a:avLst/>
          </a:prstGeom>
          <a:noFill/>
          <a:ln/>
        </p:spPr>
        <p:txBody>
          <a:bodyPr wrap="none" lIns="0" tIns="0" rIns="0" bIns="0" rtlCol="0" anchor="t"/>
          <a:lstStyle/>
          <a:p>
            <a:pPr algn="ctr" indent="0" marL="0">
              <a:lnSpc>
                <a:spcPts val="4000"/>
              </a:lnSpc>
              <a:buNone/>
            </a:pPr>
            <a:r>
              <a:rPr lang="en-US" sz="2500" b="1" dirty="0">
                <a:solidFill>
                  <a:srgbClr val="443728"/>
                </a:solidFill>
                <a:latin typeface="Crimson Pro Bold" pitchFamily="34" charset="0"/>
                <a:ea typeface="Crimson Pro Bold" pitchFamily="34" charset="-122"/>
                <a:cs typeface="Crimson Pro Bold" pitchFamily="34" charset="-120"/>
              </a:rPr>
              <a:t>2</a:t>
            </a:r>
            <a:endParaRPr lang="en-US" sz="2500" dirty="0"/>
          </a:p>
        </p:txBody>
      </p:sp>
      <p:sp>
        <p:nvSpPr>
          <p:cNvPr id="10" name="Text 8"/>
          <p:cNvSpPr/>
          <p:nvPr/>
        </p:nvSpPr>
        <p:spPr>
          <a:xfrm>
            <a:off x="4281249" y="3559135"/>
            <a:ext cx="2228493" cy="354330"/>
          </a:xfrm>
          <a:prstGeom prst="rect">
            <a:avLst/>
          </a:prstGeom>
          <a:noFill/>
          <a:ln/>
        </p:spPr>
        <p:txBody>
          <a:bodyPr wrap="none" lIns="0" tIns="0" rIns="0" bIns="0" rtlCol="0" anchor="t"/>
          <a:lstStyle/>
          <a:p>
            <a:pPr algn="l" indent="0" marL="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Object</a:t>
            </a:r>
            <a:endParaRPr lang="en-US" sz="2200" dirty="0"/>
          </a:p>
        </p:txBody>
      </p:sp>
      <p:sp>
        <p:nvSpPr>
          <p:cNvPr id="11" name="Text 9"/>
          <p:cNvSpPr/>
          <p:nvPr/>
        </p:nvSpPr>
        <p:spPr>
          <a:xfrm>
            <a:off x="4281249" y="4049554"/>
            <a:ext cx="2228493" cy="362903"/>
          </a:xfrm>
          <a:prstGeom prst="rect">
            <a:avLst/>
          </a:prstGeom>
          <a:noFill/>
          <a:ln/>
        </p:spPr>
        <p:txBody>
          <a:bodyPr wrap="none" lIns="0" tIns="0" rIns="0" bIns="0" rtlCol="0" anchor="t"/>
          <a:lstStyle/>
          <a:p>
            <a:pPr algn="l" indent="0" marL="0">
              <a:lnSpc>
                <a:spcPts val="2850"/>
              </a:lnSpc>
              <a:buNone/>
            </a:pPr>
            <a:r>
              <a:rPr lang="en-US" sz="1750" dirty="0">
                <a:solidFill>
                  <a:srgbClr val="443728"/>
                </a:solidFill>
                <a:latin typeface="Open Sans" pitchFamily="34" charset="0"/>
                <a:ea typeface="Open Sans" pitchFamily="34" charset="-122"/>
                <a:cs typeface="Open Sans" pitchFamily="34" charset="-120"/>
              </a:rPr>
              <a:t>Supports modularity.</a:t>
            </a:r>
            <a:endParaRPr lang="en-US" sz="1750" dirty="0"/>
          </a:p>
        </p:txBody>
      </p:sp>
      <p:sp>
        <p:nvSpPr>
          <p:cNvPr id="12" name="Shape 10"/>
          <p:cNvSpPr/>
          <p:nvPr/>
        </p:nvSpPr>
        <p:spPr>
          <a:xfrm>
            <a:off x="4167783" y="4624030"/>
            <a:ext cx="9555480" cy="15240"/>
          </a:xfrm>
          <a:prstGeom prst="roundRect">
            <a:avLst>
              <a:gd name="adj" fmla="val 625116"/>
            </a:avLst>
          </a:prstGeom>
          <a:solidFill>
            <a:srgbClr val="D1C8C6"/>
          </a:solidFill>
          <a:ln/>
        </p:spPr>
      </p:sp>
      <p:sp>
        <p:nvSpPr>
          <p:cNvPr id="13" name="Shape 11"/>
          <p:cNvSpPr/>
          <p:nvPr/>
        </p:nvSpPr>
        <p:spPr>
          <a:xfrm>
            <a:off x="793790" y="4752618"/>
            <a:ext cx="4890968" cy="1306949"/>
          </a:xfrm>
          <a:prstGeom prst="roundRect">
            <a:avLst>
              <a:gd name="adj" fmla="val 7289"/>
            </a:avLst>
          </a:prstGeom>
          <a:solidFill>
            <a:srgbClr val="EBE2E0"/>
          </a:solidFill>
          <a:ln w="7620">
            <a:solidFill>
              <a:srgbClr val="D1C8C6"/>
            </a:solidFill>
            <a:prstDash val="solid"/>
          </a:ln>
        </p:spPr>
      </p:sp>
      <p:sp>
        <p:nvSpPr>
          <p:cNvPr id="14" name="Text 12"/>
          <p:cNvSpPr/>
          <p:nvPr/>
        </p:nvSpPr>
        <p:spPr>
          <a:xfrm>
            <a:off x="3079790" y="5206722"/>
            <a:ext cx="318968" cy="398621"/>
          </a:xfrm>
          <a:prstGeom prst="rect">
            <a:avLst/>
          </a:prstGeom>
          <a:noFill/>
          <a:ln/>
        </p:spPr>
        <p:txBody>
          <a:bodyPr wrap="none" lIns="0" tIns="0" rIns="0" bIns="0" rtlCol="0" anchor="t"/>
          <a:lstStyle/>
          <a:p>
            <a:pPr algn="ctr" indent="0" marL="0">
              <a:lnSpc>
                <a:spcPts val="4000"/>
              </a:lnSpc>
              <a:buNone/>
            </a:pPr>
            <a:r>
              <a:rPr lang="en-US" sz="2500" b="1" dirty="0">
                <a:solidFill>
                  <a:srgbClr val="443728"/>
                </a:solidFill>
                <a:latin typeface="Crimson Pro Bold" pitchFamily="34" charset="0"/>
                <a:ea typeface="Crimson Pro Bold" pitchFamily="34" charset="-122"/>
                <a:cs typeface="Crimson Pro Bold" pitchFamily="34" charset="-120"/>
              </a:rPr>
              <a:t>3</a:t>
            </a:r>
            <a:endParaRPr lang="en-US" sz="2500" dirty="0"/>
          </a:p>
        </p:txBody>
      </p:sp>
      <p:sp>
        <p:nvSpPr>
          <p:cNvPr id="15" name="Text 13"/>
          <p:cNvSpPr/>
          <p:nvPr/>
        </p:nvSpPr>
        <p:spPr>
          <a:xfrm>
            <a:off x="5911572" y="4979432"/>
            <a:ext cx="1972985" cy="354330"/>
          </a:xfrm>
          <a:prstGeom prst="rect">
            <a:avLst/>
          </a:prstGeom>
          <a:noFill/>
          <a:ln/>
        </p:spPr>
        <p:txBody>
          <a:bodyPr wrap="none" lIns="0" tIns="0" rIns="0" bIns="0" rtlCol="0" anchor="t"/>
          <a:lstStyle/>
          <a:p>
            <a:pPr algn="l" indent="0" marL="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Large</a:t>
            </a:r>
            <a:endParaRPr lang="en-US" sz="2200" dirty="0"/>
          </a:p>
        </p:txBody>
      </p:sp>
      <p:sp>
        <p:nvSpPr>
          <p:cNvPr id="16" name="Text 14"/>
          <p:cNvSpPr/>
          <p:nvPr/>
        </p:nvSpPr>
        <p:spPr>
          <a:xfrm>
            <a:off x="5911572" y="5469850"/>
            <a:ext cx="1972985" cy="362903"/>
          </a:xfrm>
          <a:prstGeom prst="rect">
            <a:avLst/>
          </a:prstGeom>
          <a:noFill/>
          <a:ln/>
        </p:spPr>
        <p:txBody>
          <a:bodyPr wrap="none" lIns="0" tIns="0" rIns="0" bIns="0" rtlCol="0" anchor="t"/>
          <a:lstStyle/>
          <a:p>
            <a:pPr algn="l" indent="0" marL="0">
              <a:lnSpc>
                <a:spcPts val="2850"/>
              </a:lnSpc>
              <a:buNone/>
            </a:pPr>
            <a:r>
              <a:rPr lang="en-US" sz="1750" dirty="0">
                <a:solidFill>
                  <a:srgbClr val="443728"/>
                </a:solidFill>
                <a:latin typeface="Open Sans" pitchFamily="34" charset="0"/>
                <a:ea typeface="Open Sans" pitchFamily="34" charset="-122"/>
                <a:cs typeface="Open Sans" pitchFamily="34" charset="-120"/>
              </a:rPr>
              <a:t>Extensive libraries.</a:t>
            </a:r>
            <a:endParaRPr lang="en-US" sz="1750" dirty="0"/>
          </a:p>
        </p:txBody>
      </p:sp>
      <p:sp>
        <p:nvSpPr>
          <p:cNvPr id="17" name="Shape 15"/>
          <p:cNvSpPr/>
          <p:nvPr/>
        </p:nvSpPr>
        <p:spPr>
          <a:xfrm>
            <a:off x="5798106" y="6044327"/>
            <a:ext cx="7925157" cy="15240"/>
          </a:xfrm>
          <a:prstGeom prst="roundRect">
            <a:avLst>
              <a:gd name="adj" fmla="val 625116"/>
            </a:avLst>
          </a:prstGeom>
          <a:solidFill>
            <a:srgbClr val="D1C8C6"/>
          </a:solidFill>
          <a:ln/>
        </p:spPr>
      </p:sp>
      <p:sp>
        <p:nvSpPr>
          <p:cNvPr id="18" name="Shape 16"/>
          <p:cNvSpPr/>
          <p:nvPr/>
        </p:nvSpPr>
        <p:spPr>
          <a:xfrm>
            <a:off x="793790" y="6172914"/>
            <a:ext cx="6521410" cy="1306949"/>
          </a:xfrm>
          <a:prstGeom prst="roundRect">
            <a:avLst>
              <a:gd name="adj" fmla="val 7289"/>
            </a:avLst>
          </a:prstGeom>
          <a:solidFill>
            <a:srgbClr val="EBE2E0"/>
          </a:solidFill>
          <a:ln w="7620">
            <a:solidFill>
              <a:srgbClr val="D1C8C6"/>
            </a:solidFill>
            <a:prstDash val="solid"/>
          </a:ln>
        </p:spPr>
      </p:sp>
      <p:sp>
        <p:nvSpPr>
          <p:cNvPr id="19" name="Text 17"/>
          <p:cNvSpPr/>
          <p:nvPr/>
        </p:nvSpPr>
        <p:spPr>
          <a:xfrm>
            <a:off x="3895011" y="6627019"/>
            <a:ext cx="318968" cy="398621"/>
          </a:xfrm>
          <a:prstGeom prst="rect">
            <a:avLst/>
          </a:prstGeom>
          <a:noFill/>
          <a:ln/>
        </p:spPr>
        <p:txBody>
          <a:bodyPr wrap="none" lIns="0" tIns="0" rIns="0" bIns="0" rtlCol="0" anchor="t"/>
          <a:lstStyle/>
          <a:p>
            <a:pPr algn="ctr" indent="0" marL="0">
              <a:lnSpc>
                <a:spcPts val="4000"/>
              </a:lnSpc>
              <a:buNone/>
            </a:pPr>
            <a:r>
              <a:rPr lang="en-US" sz="2500" b="1" dirty="0">
                <a:solidFill>
                  <a:srgbClr val="443728"/>
                </a:solidFill>
                <a:latin typeface="Crimson Pro Bold" pitchFamily="34" charset="0"/>
                <a:ea typeface="Crimson Pro Bold" pitchFamily="34" charset="-122"/>
                <a:cs typeface="Crimson Pro Bold" pitchFamily="34" charset="-120"/>
              </a:rPr>
              <a:t>4</a:t>
            </a:r>
            <a:endParaRPr lang="en-US" sz="2500" dirty="0"/>
          </a:p>
        </p:txBody>
      </p:sp>
      <p:sp>
        <p:nvSpPr>
          <p:cNvPr id="20" name="Text 18"/>
          <p:cNvSpPr/>
          <p:nvPr/>
        </p:nvSpPr>
        <p:spPr>
          <a:xfrm>
            <a:off x="7542014" y="639972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Robust</a:t>
            </a:r>
            <a:endParaRPr lang="en-US" sz="2200" dirty="0"/>
          </a:p>
        </p:txBody>
      </p:sp>
      <p:sp>
        <p:nvSpPr>
          <p:cNvPr id="21" name="Text 19"/>
          <p:cNvSpPr/>
          <p:nvPr/>
        </p:nvSpPr>
        <p:spPr>
          <a:xfrm>
            <a:off x="7542014" y="6890147"/>
            <a:ext cx="3124914" cy="362903"/>
          </a:xfrm>
          <a:prstGeom prst="rect">
            <a:avLst/>
          </a:prstGeom>
          <a:noFill/>
          <a:ln/>
        </p:spPr>
        <p:txBody>
          <a:bodyPr wrap="none" lIns="0" tIns="0" rIns="0" bIns="0" rtlCol="0" anchor="t"/>
          <a:lstStyle/>
          <a:p>
            <a:pPr algn="l" indent="0" marL="0">
              <a:lnSpc>
                <a:spcPts val="2850"/>
              </a:lnSpc>
              <a:buNone/>
            </a:pPr>
            <a:r>
              <a:rPr lang="en-US" sz="1750" dirty="0">
                <a:solidFill>
                  <a:srgbClr val="443728"/>
                </a:solidFill>
                <a:latin typeface="Open Sans" pitchFamily="34" charset="0"/>
                <a:ea typeface="Open Sans" pitchFamily="34" charset="-122"/>
                <a:cs typeface="Open Sans" pitchFamily="34" charset="-120"/>
              </a:rPr>
              <a:t>Automatic garbage collection.</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251109"/>
            <a:ext cx="6394609" cy="708779"/>
          </a:xfrm>
          <a:prstGeom prst="rect">
            <a:avLst/>
          </a:prstGeom>
          <a:noFill/>
          <a:ln/>
        </p:spPr>
        <p:txBody>
          <a:bodyPr wrap="none" lIns="0" tIns="0" rIns="0" bIns="0" rtlCol="0" anchor="t"/>
          <a:lstStyle/>
          <a:p>
            <a:pPr algn="l" indent="0" marL="0">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IDEs for Java Development</a:t>
            </a:r>
            <a:endParaRPr lang="en-US" sz="4450" dirty="0"/>
          </a:p>
        </p:txBody>
      </p:sp>
      <p:sp>
        <p:nvSpPr>
          <p:cNvPr id="3" name="Text 1"/>
          <p:cNvSpPr/>
          <p:nvPr/>
        </p:nvSpPr>
        <p:spPr>
          <a:xfrm>
            <a:off x="1743789" y="4269343"/>
            <a:ext cx="2835235" cy="354330"/>
          </a:xfrm>
          <a:prstGeom prst="rect">
            <a:avLst/>
          </a:prstGeom>
          <a:noFill/>
          <a:ln/>
        </p:spPr>
        <p:txBody>
          <a:bodyPr wrap="none" lIns="0" tIns="0" rIns="0" bIns="0" rtlCol="0" anchor="t"/>
          <a:lstStyle/>
          <a:p>
            <a:pPr algn="r" indent="0" marL="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IntelliJ IDEA</a:t>
            </a:r>
            <a:endParaRPr lang="en-US" sz="2200" dirty="0"/>
          </a:p>
        </p:txBody>
      </p:sp>
      <p:sp>
        <p:nvSpPr>
          <p:cNvPr id="4" name="Text 2"/>
          <p:cNvSpPr/>
          <p:nvPr/>
        </p:nvSpPr>
        <p:spPr>
          <a:xfrm>
            <a:off x="793790" y="4759762"/>
            <a:ext cx="3785235" cy="362903"/>
          </a:xfrm>
          <a:prstGeom prst="rect">
            <a:avLst/>
          </a:prstGeom>
          <a:noFill/>
          <a:ln/>
        </p:spPr>
        <p:txBody>
          <a:bodyPr wrap="none" lIns="0" tIns="0" rIns="0" bIns="0" rtlCol="0" anchor="t"/>
          <a:lstStyle/>
          <a:p>
            <a:pPr algn="r" indent="0" marL="0">
              <a:lnSpc>
                <a:spcPts val="2850"/>
              </a:lnSpc>
              <a:buNone/>
            </a:pPr>
            <a:r>
              <a:rPr lang="en-US" sz="1750" dirty="0">
                <a:solidFill>
                  <a:srgbClr val="443728"/>
                </a:solidFill>
                <a:latin typeface="Open Sans" pitchFamily="34" charset="0"/>
                <a:ea typeface="Open Sans" pitchFamily="34" charset="-122"/>
                <a:cs typeface="Open Sans" pitchFamily="34" charset="-120"/>
              </a:rPr>
              <a:t>Advanced code completion.</a:t>
            </a:r>
            <a:endParaRPr lang="en-US" sz="1750" dirty="0"/>
          </a:p>
        </p:txBody>
      </p:sp>
      <p:pic>
        <p:nvPicPr>
          <p:cNvPr id="5" name="Image 0" descr="preencoded.png">    </p:cNvPr>
          <p:cNvPicPr>
            <a:picLocks noChangeAspect="1"/>
          </p:cNvPicPr>
          <p:nvPr/>
        </p:nvPicPr>
        <p:blipFill>
          <a:blip r:embed="rId1"/>
          <a:stretch>
            <a:fillRect/>
          </a:stretch>
        </p:blipFill>
        <p:spPr>
          <a:xfrm>
            <a:off x="5032653" y="2413516"/>
            <a:ext cx="4564975" cy="4564975"/>
          </a:xfrm>
          <a:prstGeom prst="rect">
            <a:avLst/>
          </a:prstGeom>
        </p:spPr>
      </p:pic>
      <p:sp>
        <p:nvSpPr>
          <p:cNvPr id="6" name="Text 3"/>
          <p:cNvSpPr/>
          <p:nvPr/>
        </p:nvSpPr>
        <p:spPr>
          <a:xfrm>
            <a:off x="5571411" y="4209098"/>
            <a:ext cx="339328" cy="424220"/>
          </a:xfrm>
          <a:prstGeom prst="rect">
            <a:avLst/>
          </a:prstGeom>
          <a:noFill/>
          <a:ln/>
        </p:spPr>
        <p:txBody>
          <a:bodyPr wrap="none" lIns="0" tIns="0" rIns="0" bIns="0" rtlCol="0" anchor="t"/>
          <a:lstStyle/>
          <a:p>
            <a:pPr algn="l" indent="0" marL="0">
              <a:lnSpc>
                <a:spcPts val="4250"/>
              </a:lnSpc>
              <a:buNone/>
            </a:pPr>
            <a:r>
              <a:rPr lang="en-US" sz="2650" b="1" dirty="0">
                <a:solidFill>
                  <a:srgbClr val="443728"/>
                </a:solidFill>
                <a:latin typeface="Crimson Pro Bold" pitchFamily="34" charset="0"/>
                <a:ea typeface="Crimson Pro Bold" pitchFamily="34" charset="-122"/>
                <a:cs typeface="Crimson Pro Bold" pitchFamily="34" charset="-120"/>
              </a:rPr>
              <a:t>1</a:t>
            </a:r>
            <a:endParaRPr lang="en-US" sz="2650" dirty="0"/>
          </a:p>
        </p:txBody>
      </p:sp>
      <p:sp>
        <p:nvSpPr>
          <p:cNvPr id="7" name="Text 4"/>
          <p:cNvSpPr/>
          <p:nvPr/>
        </p:nvSpPr>
        <p:spPr>
          <a:xfrm>
            <a:off x="9937790" y="3042999"/>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Eclipse</a:t>
            </a:r>
            <a:endParaRPr lang="en-US" sz="2200" dirty="0"/>
          </a:p>
        </p:txBody>
      </p:sp>
      <p:sp>
        <p:nvSpPr>
          <p:cNvPr id="8" name="Text 5"/>
          <p:cNvSpPr/>
          <p:nvPr/>
        </p:nvSpPr>
        <p:spPr>
          <a:xfrm>
            <a:off x="9937790" y="3533418"/>
            <a:ext cx="3898821" cy="362903"/>
          </a:xfrm>
          <a:prstGeom prst="rect">
            <a:avLst/>
          </a:prstGeom>
          <a:noFill/>
          <a:ln/>
        </p:spPr>
        <p:txBody>
          <a:bodyPr wrap="none" lIns="0" tIns="0" rIns="0" bIns="0" rtlCol="0" anchor="t"/>
          <a:lstStyle/>
          <a:p>
            <a:pPr algn="l" indent="0" marL="0">
              <a:lnSpc>
                <a:spcPts val="2850"/>
              </a:lnSpc>
              <a:buNone/>
            </a:pPr>
            <a:r>
              <a:rPr lang="en-US" sz="1750" dirty="0">
                <a:solidFill>
                  <a:srgbClr val="443728"/>
                </a:solidFill>
                <a:latin typeface="Open Sans" pitchFamily="34" charset="0"/>
                <a:ea typeface="Open Sans" pitchFamily="34" charset="-122"/>
                <a:cs typeface="Open Sans" pitchFamily="34" charset="-120"/>
              </a:rPr>
              <a:t>Versatile and open-source.</a:t>
            </a:r>
            <a:endParaRPr lang="en-US" sz="1750" dirty="0"/>
          </a:p>
        </p:txBody>
      </p:sp>
      <p:pic>
        <p:nvPicPr>
          <p:cNvPr id="9" name="Image 1" descr="preencoded.png">    </p:cNvPr>
          <p:cNvPicPr>
            <a:picLocks noChangeAspect="1"/>
          </p:cNvPicPr>
          <p:nvPr/>
        </p:nvPicPr>
        <p:blipFill>
          <a:blip r:embed="rId2"/>
          <a:stretch>
            <a:fillRect/>
          </a:stretch>
        </p:blipFill>
        <p:spPr>
          <a:xfrm>
            <a:off x="5032653" y="2413516"/>
            <a:ext cx="4564975" cy="4564975"/>
          </a:xfrm>
          <a:prstGeom prst="rect">
            <a:avLst/>
          </a:prstGeom>
        </p:spPr>
      </p:pic>
      <p:sp>
        <p:nvSpPr>
          <p:cNvPr id="10" name="Text 6"/>
          <p:cNvSpPr/>
          <p:nvPr/>
        </p:nvSpPr>
        <p:spPr>
          <a:xfrm>
            <a:off x="8170307" y="3258026"/>
            <a:ext cx="339328" cy="424220"/>
          </a:xfrm>
          <a:prstGeom prst="rect">
            <a:avLst/>
          </a:prstGeom>
          <a:noFill/>
          <a:ln/>
        </p:spPr>
        <p:txBody>
          <a:bodyPr wrap="none" lIns="0" tIns="0" rIns="0" bIns="0" rtlCol="0" anchor="t"/>
          <a:lstStyle/>
          <a:p>
            <a:pPr algn="l" indent="0" marL="0">
              <a:lnSpc>
                <a:spcPts val="4250"/>
              </a:lnSpc>
              <a:buNone/>
            </a:pPr>
            <a:r>
              <a:rPr lang="en-US" sz="2650" b="1" dirty="0">
                <a:solidFill>
                  <a:srgbClr val="443728"/>
                </a:solidFill>
                <a:latin typeface="Crimson Pro Bold" pitchFamily="34" charset="0"/>
                <a:ea typeface="Crimson Pro Bold" pitchFamily="34" charset="-122"/>
                <a:cs typeface="Crimson Pro Bold" pitchFamily="34" charset="-120"/>
              </a:rPr>
              <a:t>2</a:t>
            </a:r>
            <a:endParaRPr lang="en-US" sz="2650" dirty="0"/>
          </a:p>
        </p:txBody>
      </p:sp>
      <p:sp>
        <p:nvSpPr>
          <p:cNvPr id="11" name="Text 7"/>
          <p:cNvSpPr/>
          <p:nvPr/>
        </p:nvSpPr>
        <p:spPr>
          <a:xfrm>
            <a:off x="9937790" y="549556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NetBeans</a:t>
            </a:r>
            <a:endParaRPr lang="en-US" sz="2200" dirty="0"/>
          </a:p>
        </p:txBody>
      </p:sp>
      <p:sp>
        <p:nvSpPr>
          <p:cNvPr id="12" name="Text 8"/>
          <p:cNvSpPr/>
          <p:nvPr/>
        </p:nvSpPr>
        <p:spPr>
          <a:xfrm>
            <a:off x="9937790" y="5985986"/>
            <a:ext cx="3898821" cy="362903"/>
          </a:xfrm>
          <a:prstGeom prst="rect">
            <a:avLst/>
          </a:prstGeom>
          <a:noFill/>
          <a:ln/>
        </p:spPr>
        <p:txBody>
          <a:bodyPr wrap="none" lIns="0" tIns="0" rIns="0" bIns="0" rtlCol="0" anchor="t"/>
          <a:lstStyle/>
          <a:p>
            <a:pPr algn="l" indent="0" marL="0">
              <a:lnSpc>
                <a:spcPts val="2850"/>
              </a:lnSpc>
              <a:buNone/>
            </a:pPr>
            <a:r>
              <a:rPr lang="en-US" sz="1750" dirty="0">
                <a:solidFill>
                  <a:srgbClr val="443728"/>
                </a:solidFill>
                <a:latin typeface="Open Sans" pitchFamily="34" charset="0"/>
                <a:ea typeface="Open Sans" pitchFamily="34" charset="-122"/>
                <a:cs typeface="Open Sans" pitchFamily="34" charset="-120"/>
              </a:rPr>
              <a:t>Integrated tools designed for Java.</a:t>
            </a:r>
            <a:endParaRPr lang="en-US" sz="1750" dirty="0"/>
          </a:p>
        </p:txBody>
      </p:sp>
      <p:pic>
        <p:nvPicPr>
          <p:cNvPr id="13" name="Image 2" descr="preencoded.png">    </p:cNvPr>
          <p:cNvPicPr>
            <a:picLocks noChangeAspect="1"/>
          </p:cNvPicPr>
          <p:nvPr/>
        </p:nvPicPr>
        <p:blipFill>
          <a:blip r:embed="rId3"/>
          <a:stretch>
            <a:fillRect/>
          </a:stretch>
        </p:blipFill>
        <p:spPr>
          <a:xfrm>
            <a:off x="5032653" y="2413516"/>
            <a:ext cx="4564975" cy="4564975"/>
          </a:xfrm>
          <a:prstGeom prst="rect">
            <a:avLst/>
          </a:prstGeom>
        </p:spPr>
      </p:pic>
      <p:sp>
        <p:nvSpPr>
          <p:cNvPr id="14" name="Text 9"/>
          <p:cNvSpPr/>
          <p:nvPr/>
        </p:nvSpPr>
        <p:spPr>
          <a:xfrm>
            <a:off x="7694533" y="5984200"/>
            <a:ext cx="339328" cy="424220"/>
          </a:xfrm>
          <a:prstGeom prst="rect">
            <a:avLst/>
          </a:prstGeom>
          <a:noFill/>
          <a:ln/>
        </p:spPr>
        <p:txBody>
          <a:bodyPr wrap="none" lIns="0" tIns="0" rIns="0" bIns="0" rtlCol="0" anchor="t"/>
          <a:lstStyle/>
          <a:p>
            <a:pPr algn="l" indent="0" marL="0">
              <a:lnSpc>
                <a:spcPts val="4250"/>
              </a:lnSpc>
              <a:buNone/>
            </a:pPr>
            <a:r>
              <a:rPr lang="en-US" sz="2650" b="1" dirty="0">
                <a:solidFill>
                  <a:srgbClr val="443728"/>
                </a:solidFill>
                <a:latin typeface="Crimson Pro Bold" pitchFamily="34" charset="0"/>
                <a:ea typeface="Crimson Pro Bold" pitchFamily="34" charset="-122"/>
                <a:cs typeface="Crimson Pro Bold" pitchFamily="34" charset="-120"/>
              </a:rPr>
              <a:t>3</a:t>
            </a:r>
            <a:endParaRPr lang="en-US" sz="26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2025-03-24T12:51:44Z</dcterms:created>
  <dcterms:modified xsi:type="dcterms:W3CDTF">2025-03-24T12:51:44Z</dcterms:modified>
</cp:coreProperties>
</file>